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7" r:id="rId2"/>
    <p:sldId id="322" r:id="rId3"/>
    <p:sldId id="296" r:id="rId4"/>
    <p:sldId id="330" r:id="rId5"/>
    <p:sldId id="338" r:id="rId6"/>
    <p:sldId id="467" r:id="rId7"/>
    <p:sldId id="368" r:id="rId8"/>
    <p:sldId id="369" r:id="rId9"/>
    <p:sldId id="370" r:id="rId10"/>
    <p:sldId id="363" r:id="rId11"/>
    <p:sldId id="408" r:id="rId12"/>
    <p:sldId id="387" r:id="rId13"/>
    <p:sldId id="336" r:id="rId14"/>
    <p:sldId id="388" r:id="rId15"/>
    <p:sldId id="386" r:id="rId16"/>
    <p:sldId id="279" r:id="rId17"/>
    <p:sldId id="405" r:id="rId18"/>
    <p:sldId id="417" r:id="rId19"/>
    <p:sldId id="295" r:id="rId20"/>
    <p:sldId id="272" r:id="rId21"/>
    <p:sldId id="410" r:id="rId22"/>
    <p:sldId id="413" r:id="rId23"/>
    <p:sldId id="420" r:id="rId24"/>
    <p:sldId id="421" r:id="rId25"/>
    <p:sldId id="302" r:id="rId26"/>
    <p:sldId id="422" r:id="rId27"/>
    <p:sldId id="303" r:id="rId28"/>
    <p:sldId id="304" r:id="rId29"/>
    <p:sldId id="423" r:id="rId30"/>
    <p:sldId id="424" r:id="rId31"/>
    <p:sldId id="298" r:id="rId32"/>
    <p:sldId id="299" r:id="rId33"/>
    <p:sldId id="301" r:id="rId34"/>
    <p:sldId id="416" r:id="rId35"/>
    <p:sldId id="307" r:id="rId36"/>
    <p:sldId id="415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425" r:id="rId4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0" autoAdjust="0"/>
    <p:restoredTop sz="88426" autoAdjust="0"/>
  </p:normalViewPr>
  <p:slideViewPr>
    <p:cSldViewPr>
      <p:cViewPr varScale="1">
        <p:scale>
          <a:sx n="101" d="100"/>
          <a:sy n="101" d="100"/>
        </p:scale>
        <p:origin x="948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510EFEB-0BA1-4B5B-A627-EBB17B31A347}" type="datetimeFigureOut">
              <a:rPr lang="en-US"/>
              <a:pPr>
                <a:defRPr/>
              </a:pPr>
              <a:t>3/6/2024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303DA16-B732-4AE4-8B8E-9362F85D4C4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080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23E6598-01E4-4C74-B3CE-73B669F5C1B5}" type="datetimeFigureOut">
              <a:rPr lang="en-US"/>
              <a:pPr>
                <a:defRPr/>
              </a:pPr>
              <a:t>3/6/2024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95FCB7B-5EB7-4D3A-93B8-A316F80D217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9487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6CD268-FC9C-4965-A1D6-84485D4E38B3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GB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765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Local alignment of 3Di alphabet or </a:t>
            </a:r>
            <a:r>
              <a:rPr lang="en-GB" dirty="0" err="1"/>
              <a:t>TMalign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5FCB7B-5EB7-4D3A-93B8-A316F80D217C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848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4894d9836_2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134894d9836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30345dbf3b_0_27:notes"/>
          <p:cNvSpPr txBox="1">
            <a:spLocks noGrp="1"/>
          </p:cNvSpPr>
          <p:nvPr>
            <p:ph type="body" idx="1"/>
          </p:nvPr>
        </p:nvSpPr>
        <p:spPr>
          <a:xfrm>
            <a:off x="709931" y="4925408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5" name="Google Shape;555;g130345dbf3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7275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8341d304a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8341d304a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Human myoglobin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443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F4EDE1ED-D422-93F0-FDE4-3D45A2FF70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83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4D75AB-25E1-4AE2-AB3F-8F0A4BEC31E5}" type="slidenum">
              <a:rPr lang="en-GB" altLang="en-US">
                <a:latin typeface="Times New Roman" panose="02020603050405020304" pitchFamily="18" charset="0"/>
              </a:rPr>
              <a:pPr/>
              <a:t>23</a:t>
            </a:fld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C5282F95-B6B1-B21F-2F74-30BD1A8E10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CFA79550-5F33-652E-1D64-DD9A9873E3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/>
              <a:t>Key idea is to understand the characteristics of these sites so that predictions can be made about new ones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E99BCA23-772C-72AD-37CE-0E343CF811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83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497C753-4385-49FE-9055-643E39DF0F28}" type="slidenum">
              <a:rPr lang="en-GB" altLang="en-US">
                <a:latin typeface="Times New Roman" panose="02020603050405020304" pitchFamily="18" charset="0"/>
              </a:rPr>
              <a:pPr/>
              <a:t>24</a:t>
            </a:fld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164AA3BF-EBAA-BE93-FE3F-8622BECBC1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F58256DA-5080-36C8-4A9E-CF635D334E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/>
              <a:t>3 binding sites.  Note residues also conserved for structural reasons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5:notes"/>
          <p:cNvSpPr txBox="1">
            <a:spLocks noGrp="1"/>
          </p:cNvSpPr>
          <p:nvPr>
            <p:ph type="body" idx="1"/>
          </p:nvPr>
        </p:nvSpPr>
        <p:spPr>
          <a:xfrm>
            <a:off x="709931" y="4925408"/>
            <a:ext cx="567944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0" name="Google Shape;63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7275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09758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CA9238E9-34D5-5AD0-56BA-BD645D8583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DC8182C6-FDC4-8FF1-2108-994BCF2AC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B52F22F2-5D1A-A47F-6818-114ED78330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83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49ABBC-7F4F-46A1-8DC6-ED2C413B0C77}" type="slidenum">
              <a:rPr lang="en-GB" altLang="en-US">
                <a:latin typeface="Times New Roman" panose="02020603050405020304" pitchFamily="18" charset="0"/>
              </a:rPr>
              <a:pPr/>
              <a:t>26</a:t>
            </a:fld>
            <a:endParaRPr lang="en-GB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9eb43de0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7275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g29eb43de0dc_0_0:notes"/>
          <p:cNvSpPr txBox="1">
            <a:spLocks noGrp="1"/>
          </p:cNvSpPr>
          <p:nvPr>
            <p:ph type="body" idx="1"/>
          </p:nvPr>
        </p:nvSpPr>
        <p:spPr>
          <a:xfrm>
            <a:off x="709931" y="4925408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3" name="Google Shape;643;g29eb43de0dc_0_0:notes"/>
          <p:cNvSpPr txBox="1">
            <a:spLocks noGrp="1"/>
          </p:cNvSpPr>
          <p:nvPr>
            <p:ph type="sldNum" idx="12"/>
          </p:nvPr>
        </p:nvSpPr>
        <p:spPr>
          <a:xfrm>
            <a:off x="4021295" y="9721106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8340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9fbcb2038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7275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g29fbcb2038f_0_9:notes"/>
          <p:cNvSpPr txBox="1">
            <a:spLocks noGrp="1"/>
          </p:cNvSpPr>
          <p:nvPr>
            <p:ph type="body" idx="1"/>
          </p:nvPr>
        </p:nvSpPr>
        <p:spPr>
          <a:xfrm>
            <a:off x="709931" y="4925408"/>
            <a:ext cx="56793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5" name="Google Shape;655;g29fbcb2038f_0_9:notes"/>
          <p:cNvSpPr txBox="1">
            <a:spLocks noGrp="1"/>
          </p:cNvSpPr>
          <p:nvPr>
            <p:ph type="sldNum" idx="12"/>
          </p:nvPr>
        </p:nvSpPr>
        <p:spPr>
          <a:xfrm>
            <a:off x="4021295" y="9721106"/>
            <a:ext cx="30765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124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assume AF2 uses covariance to infer distances but we don’t know – DEEP learning . Terwilliger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5FCB7B-5EB7-4D3A-93B8-A316F80D217C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521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F6AFE1BC-876A-4FA4-9694-A4350B4B38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83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7964702-FED3-4009-8493-0B071972CB08}" type="slidenum">
              <a:rPr lang="en-GB" altLang="en-US">
                <a:latin typeface="Times New Roman" panose="02020603050405020304" pitchFamily="18" charset="0"/>
              </a:rPr>
              <a:pPr/>
              <a:t>29</a:t>
            </a:fld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E1F43BAC-F88F-B93D-881C-8769B2E431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4752BE02-19D0-3236-7151-354FBE67A3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/>
              <a:t>If have lots of acidic residues on surface will become negatively charged.  Suited to binding to positive ligands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0483" y="1279525"/>
            <a:ext cx="6138300" cy="345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Google Shape;585;p42:notes"/>
          <p:cNvSpPr txBox="1">
            <a:spLocks noGrp="1"/>
          </p:cNvSpPr>
          <p:nvPr>
            <p:ph type="body" idx="1"/>
          </p:nvPr>
        </p:nvSpPr>
        <p:spPr>
          <a:xfrm>
            <a:off x="709931" y="4925408"/>
            <a:ext cx="567944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Also an approach based on Ftmap, linking small mol clusters togther but results not great and not available.</a:t>
            </a:r>
            <a:endParaRPr/>
          </a:p>
        </p:txBody>
      </p:sp>
      <p:sp>
        <p:nvSpPr>
          <p:cNvPr id="586" name="Google Shape;586;p42:notes"/>
          <p:cNvSpPr txBox="1">
            <a:spLocks noGrp="1"/>
          </p:cNvSpPr>
          <p:nvPr>
            <p:ph type="sldNum" idx="12"/>
          </p:nvPr>
        </p:nvSpPr>
        <p:spPr>
          <a:xfrm>
            <a:off x="4021295" y="9721106"/>
            <a:ext cx="3076363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00480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7275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p43:notes"/>
          <p:cNvSpPr txBox="1">
            <a:spLocks noGrp="1"/>
          </p:cNvSpPr>
          <p:nvPr>
            <p:ph type="body" idx="1"/>
          </p:nvPr>
        </p:nvSpPr>
        <p:spPr>
          <a:xfrm>
            <a:off x="709931" y="4925408"/>
            <a:ext cx="567944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Complementarity, multiple tools again</a:t>
            </a:r>
            <a:endParaRPr/>
          </a:p>
        </p:txBody>
      </p:sp>
      <p:sp>
        <p:nvSpPr>
          <p:cNvPr id="595" name="Google Shape;595;p43:notes"/>
          <p:cNvSpPr txBox="1">
            <a:spLocks noGrp="1"/>
          </p:cNvSpPr>
          <p:nvPr>
            <p:ph type="sldNum" idx="12"/>
          </p:nvPr>
        </p:nvSpPr>
        <p:spPr>
          <a:xfrm>
            <a:off x="4021295" y="9721106"/>
            <a:ext cx="3076363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9300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4:notes"/>
          <p:cNvSpPr txBox="1">
            <a:spLocks noGrp="1"/>
          </p:cNvSpPr>
          <p:nvPr>
            <p:ph type="body" idx="1"/>
          </p:nvPr>
        </p:nvSpPr>
        <p:spPr>
          <a:xfrm>
            <a:off x="709931" y="4925408"/>
            <a:ext cx="567944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9" name="Google Shape;61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7275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57460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7275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p47:notes"/>
          <p:cNvSpPr txBox="1">
            <a:spLocks noGrp="1"/>
          </p:cNvSpPr>
          <p:nvPr>
            <p:ph type="body" idx="1"/>
          </p:nvPr>
        </p:nvSpPr>
        <p:spPr>
          <a:xfrm>
            <a:off x="709931" y="4925408"/>
            <a:ext cx="567944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Most single domain</a:t>
            </a:r>
            <a:endParaRPr dirty="0"/>
          </a:p>
        </p:txBody>
      </p:sp>
      <p:sp>
        <p:nvSpPr>
          <p:cNvPr id="682" name="Google Shape;682;p47:notes"/>
          <p:cNvSpPr txBox="1">
            <a:spLocks noGrp="1"/>
          </p:cNvSpPr>
          <p:nvPr>
            <p:ph type="sldNum" idx="12"/>
          </p:nvPr>
        </p:nvSpPr>
        <p:spPr>
          <a:xfrm>
            <a:off x="4021295" y="9721106"/>
            <a:ext cx="3076363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5659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7275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p48:notes"/>
          <p:cNvSpPr txBox="1">
            <a:spLocks noGrp="1"/>
          </p:cNvSpPr>
          <p:nvPr>
            <p:ph type="body" idx="1"/>
          </p:nvPr>
        </p:nvSpPr>
        <p:spPr>
          <a:xfrm>
            <a:off x="709931" y="4925408"/>
            <a:ext cx="567944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Most single domain</a:t>
            </a:r>
            <a:endParaRPr/>
          </a:p>
        </p:txBody>
      </p:sp>
      <p:sp>
        <p:nvSpPr>
          <p:cNvPr id="690" name="Google Shape;690;p48:notes"/>
          <p:cNvSpPr txBox="1">
            <a:spLocks noGrp="1"/>
          </p:cNvSpPr>
          <p:nvPr>
            <p:ph type="sldNum" idx="12"/>
          </p:nvPr>
        </p:nvSpPr>
        <p:spPr>
          <a:xfrm>
            <a:off x="4021295" y="9721106"/>
            <a:ext cx="3076363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3492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7275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7" name="Google Shape;697;p49:notes"/>
          <p:cNvSpPr txBox="1">
            <a:spLocks noGrp="1"/>
          </p:cNvSpPr>
          <p:nvPr>
            <p:ph type="body" idx="1"/>
          </p:nvPr>
        </p:nvSpPr>
        <p:spPr>
          <a:xfrm>
            <a:off x="709931" y="4925408"/>
            <a:ext cx="567944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NO sharing of key catalytci res w/ other TIM bareels</a:t>
            </a:r>
            <a:endParaRPr/>
          </a:p>
        </p:txBody>
      </p:sp>
      <p:sp>
        <p:nvSpPr>
          <p:cNvPr id="698" name="Google Shape;698;p49:notes"/>
          <p:cNvSpPr txBox="1">
            <a:spLocks noGrp="1"/>
          </p:cNvSpPr>
          <p:nvPr>
            <p:ph type="sldNum" idx="12"/>
          </p:nvPr>
        </p:nvSpPr>
        <p:spPr>
          <a:xfrm>
            <a:off x="4021295" y="9721106"/>
            <a:ext cx="3076363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1664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7275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p50:notes"/>
          <p:cNvSpPr txBox="1">
            <a:spLocks noGrp="1"/>
          </p:cNvSpPr>
          <p:nvPr>
            <p:ph type="body" idx="1"/>
          </p:nvPr>
        </p:nvSpPr>
        <p:spPr>
          <a:xfrm>
            <a:off x="709931" y="4925408"/>
            <a:ext cx="567944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 sz="1200"/>
              <a:t>13 atom types → 455 triplets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6" name="Google Shape;706;p50:notes"/>
          <p:cNvSpPr txBox="1">
            <a:spLocks noGrp="1"/>
          </p:cNvSpPr>
          <p:nvPr>
            <p:ph type="sldNum" idx="12"/>
          </p:nvPr>
        </p:nvSpPr>
        <p:spPr>
          <a:xfrm>
            <a:off x="4021295" y="9721106"/>
            <a:ext cx="3076363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00118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7275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p51:notes"/>
          <p:cNvSpPr txBox="1">
            <a:spLocks noGrp="1"/>
          </p:cNvSpPr>
          <p:nvPr>
            <p:ph type="body" idx="1"/>
          </p:nvPr>
        </p:nvSpPr>
        <p:spPr>
          <a:xfrm>
            <a:off x="709931" y="4925408"/>
            <a:ext cx="567944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 sz="1200"/>
              <a:t>13 atom types → 455 triplets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51:notes"/>
          <p:cNvSpPr txBox="1">
            <a:spLocks noGrp="1"/>
          </p:cNvSpPr>
          <p:nvPr>
            <p:ph type="sldNum" idx="12"/>
          </p:nvPr>
        </p:nvSpPr>
        <p:spPr>
          <a:xfrm>
            <a:off x="4021295" y="9721106"/>
            <a:ext cx="3076363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1317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7275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3" name="Google Shape;723;p52:notes"/>
          <p:cNvSpPr txBox="1">
            <a:spLocks noGrp="1"/>
          </p:cNvSpPr>
          <p:nvPr>
            <p:ph type="body" idx="1"/>
          </p:nvPr>
        </p:nvSpPr>
        <p:spPr>
          <a:xfrm>
            <a:off x="709931" y="4925408"/>
            <a:ext cx="567944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NO sharing of key catalytci res w/ other TIM bareels</a:t>
            </a:r>
            <a:endParaRPr/>
          </a:p>
        </p:txBody>
      </p:sp>
      <p:sp>
        <p:nvSpPr>
          <p:cNvPr id="724" name="Google Shape;724;p52:notes"/>
          <p:cNvSpPr txBox="1">
            <a:spLocks noGrp="1"/>
          </p:cNvSpPr>
          <p:nvPr>
            <p:ph type="sldNum" idx="12"/>
          </p:nvPr>
        </p:nvSpPr>
        <p:spPr>
          <a:xfrm>
            <a:off x="4021295" y="9721106"/>
            <a:ext cx="3076363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489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709931" y="4925408"/>
            <a:ext cx="5679440" cy="4029879"/>
          </a:xfrm>
          <a:prstGeom prst="rect">
            <a:avLst/>
          </a:prstGeom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7275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388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37275" cy="3452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1" name="Google Shape;731;p53:notes"/>
          <p:cNvSpPr txBox="1">
            <a:spLocks noGrp="1"/>
          </p:cNvSpPr>
          <p:nvPr>
            <p:ph type="body" idx="1"/>
          </p:nvPr>
        </p:nvSpPr>
        <p:spPr>
          <a:xfrm>
            <a:off x="709931" y="4925408"/>
            <a:ext cx="567944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NO sharing of key catalytci res w/ other TIM bareels</a:t>
            </a:r>
            <a:endParaRPr/>
          </a:p>
        </p:txBody>
      </p:sp>
      <p:sp>
        <p:nvSpPr>
          <p:cNvPr id="732" name="Google Shape;732;p53:notes"/>
          <p:cNvSpPr txBox="1">
            <a:spLocks noGrp="1"/>
          </p:cNvSpPr>
          <p:nvPr>
            <p:ph type="sldNum" idx="12"/>
          </p:nvPr>
        </p:nvSpPr>
        <p:spPr>
          <a:xfrm>
            <a:off x="4021295" y="9721106"/>
            <a:ext cx="3076363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01176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4:notes"/>
          <p:cNvSpPr txBox="1">
            <a:spLocks noGrp="1"/>
          </p:cNvSpPr>
          <p:nvPr>
            <p:ph type="body" idx="1"/>
          </p:nvPr>
        </p:nvSpPr>
        <p:spPr>
          <a:xfrm>
            <a:off x="709931" y="4925408"/>
            <a:ext cx="567944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50" tIns="47375" rIns="94750" bIns="473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1" name="Google Shape;74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0483" y="1279525"/>
            <a:ext cx="6138300" cy="345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0347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Loops often lower confidence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5FCB7B-5EB7-4D3A-93B8-A316F80D217C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509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Interesting example of using AF2 for something it wasn’t </a:t>
            </a:r>
            <a:r>
              <a:rPr lang="en-GB" dirty="0" err="1"/>
              <a:t>dsigned</a:t>
            </a:r>
            <a:r>
              <a:rPr lang="en-GB" dirty="0"/>
              <a:t> for. Not the last time you’ll see tat!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5FCB7B-5EB7-4D3A-93B8-A316F80D217C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807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Third AF2 output, not output by some competitors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5FCB7B-5EB7-4D3A-93B8-A316F80D217C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642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8341d304a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8341d304a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894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8341d304a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8341d304a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369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Local alignment of 3Di alphabet or </a:t>
            </a:r>
            <a:r>
              <a:rPr lang="en-GB" dirty="0" err="1"/>
              <a:t>TMalign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5FCB7B-5EB7-4D3A-93B8-A316F80D217C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809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7ABE1-3D70-4B6C-A137-29CB53487381}" type="datetimeFigureOut">
              <a:rPr lang="en-US"/>
              <a:pPr>
                <a:defRPr/>
              </a:pPr>
              <a:t>3/6/2024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7ABA7-A855-45F1-8BF8-E4474A8396D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527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50DD38-B793-4BDF-AA4E-A81CBD5F5297}" type="datetimeFigureOut">
              <a:rPr lang="en-US"/>
              <a:pPr>
                <a:defRPr/>
              </a:pPr>
              <a:t>3/6/2024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29FEE-F160-4D9C-980B-6A290EBCF39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97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02773-FAEA-4BD9-8A70-18F5C5243937}" type="datetimeFigureOut">
              <a:rPr lang="en-US"/>
              <a:pPr>
                <a:defRPr/>
              </a:pPr>
              <a:t>3/6/2024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82FB7E-F722-47A1-8BB8-2B961BCF6DE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331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673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E7FD93-1716-446C-B6CA-3F41686FF5EF}" type="datetimeFigureOut">
              <a:rPr lang="en-US"/>
              <a:pPr>
                <a:defRPr/>
              </a:pPr>
              <a:t>3/6/2024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0736D-51EB-4C05-BEA2-C95FDDED085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21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B40BD1-7DF9-4C42-A56F-B4AFEE389CCB}" type="datetimeFigureOut">
              <a:rPr lang="en-US"/>
              <a:pPr>
                <a:defRPr/>
              </a:pPr>
              <a:t>3/6/2024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902846-F517-47A5-AC74-0C50AA398A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27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15B04-06C0-4C00-BB6B-BB7F9D09CB6A}" type="datetimeFigureOut">
              <a:rPr lang="en-US"/>
              <a:pPr>
                <a:defRPr/>
              </a:pPr>
              <a:t>3/6/2024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E871E-F745-4546-83B9-F64F74771BE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523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9AE864-B2C3-4E95-8D4E-59FB2E94513A}" type="datetimeFigureOut">
              <a:rPr lang="en-US"/>
              <a:pPr>
                <a:defRPr/>
              </a:pPr>
              <a:t>3/6/2024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678CA-E161-41F1-BC39-AC08648B474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05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68C24-5567-4BC2-BC29-E92832A1FE01}" type="datetimeFigureOut">
              <a:rPr lang="en-US"/>
              <a:pPr>
                <a:defRPr/>
              </a:pPr>
              <a:t>3/6/2024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F2B43-CCE0-4626-9F00-C6B8A9CA3E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497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1751A1-D380-4924-B715-3BC0649CD44D}" type="datetimeFigureOut">
              <a:rPr lang="en-US"/>
              <a:pPr>
                <a:defRPr/>
              </a:pPr>
              <a:t>3/6/2024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92D8F-95C8-4315-B9B1-8E3FFD90741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6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06465-2B13-4C85-81CA-3193B4F15B7A}" type="datetimeFigureOut">
              <a:rPr lang="en-US"/>
              <a:pPr>
                <a:defRPr/>
              </a:pPr>
              <a:t>3/6/2024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1C7DD-6E71-410E-A163-BB688D15EDC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900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B8F33-16A2-46F1-85AF-0BFEC337FAB9}" type="datetimeFigureOut">
              <a:rPr lang="en-US"/>
              <a:pPr>
                <a:defRPr/>
              </a:pPr>
              <a:t>3/6/2024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6CC1F5-0B71-44B6-9B99-4366A3F1688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76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EDD16F9-E311-442E-9008-A58348C0506C}" type="datetimeFigureOut">
              <a:rPr lang="en-US"/>
              <a:pPr>
                <a:defRPr/>
              </a:pPr>
              <a:t>3/6/2024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360B515-5AFF-46EF-BF2C-DAE8725EBD6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rigden@liv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 eaLnBrk="1" hangingPunct="1"/>
            <a:r>
              <a:rPr lang="en-GB" altLang="en-US" sz="4800" dirty="0"/>
              <a:t>LIFE748 – Practical bioinformatics</a:t>
            </a:r>
            <a:br>
              <a:rPr lang="en-GB" altLang="en-US" sz="4800" dirty="0"/>
            </a:br>
            <a:br>
              <a:rPr lang="en-GB" altLang="en-US" sz="4800" dirty="0"/>
            </a:br>
            <a:r>
              <a:rPr lang="en-GB" altLang="en-US" sz="4000" dirty="0"/>
              <a:t>Low-throughput protein annotation with structural bioinformatics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4365104"/>
            <a:ext cx="8534400" cy="1752600"/>
          </a:xfrm>
        </p:spPr>
        <p:txBody>
          <a:bodyPr/>
          <a:lstStyle/>
          <a:p>
            <a:pPr algn="l" eaLnBrk="1" hangingPunct="1">
              <a:buFontTx/>
              <a:buNone/>
            </a:pPr>
            <a:r>
              <a:rPr lang="en-GB" altLang="en-US" sz="2800" dirty="0"/>
              <a:t>Daniel Rigden</a:t>
            </a:r>
          </a:p>
          <a:p>
            <a:pPr algn="l" eaLnBrk="1" hangingPunct="1">
              <a:buFontTx/>
              <a:buNone/>
            </a:pPr>
            <a:r>
              <a:rPr lang="en-GB" altLang="en-US" sz="2800" dirty="0">
                <a:solidFill>
                  <a:schemeClr val="bg1"/>
                </a:solidFill>
                <a:hlinkClick r:id="rId3"/>
              </a:rPr>
              <a:t>drigden@liv.ac.uk</a:t>
            </a:r>
            <a:endParaRPr lang="en-GB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08E6-F9FE-45FA-915E-C3AF57D68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52" y="110761"/>
            <a:ext cx="56804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AF2 is still dependent on evolutionary covariance for natural proteins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9BEA5-4230-4F03-A5AE-4B7CD9337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33" y="2564904"/>
            <a:ext cx="5464376" cy="3888432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Often have good covariance from deep alignment, hence good model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AF2/RF can produce good models of </a:t>
            </a:r>
            <a:r>
              <a:rPr lang="en-GB" dirty="0">
                <a:solidFill>
                  <a:srgbClr val="FF0000"/>
                </a:solidFill>
              </a:rPr>
              <a:t>artificial</a:t>
            </a:r>
            <a:r>
              <a:rPr lang="en-GB" dirty="0"/>
              <a:t> proteins (no homologues!)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But 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natural</a:t>
            </a:r>
            <a:r>
              <a:rPr lang="en-GB" dirty="0"/>
              <a:t> proteins with few homologues are not modelled well</a:t>
            </a:r>
          </a:p>
        </p:txBody>
      </p:sp>
      <p:pic>
        <p:nvPicPr>
          <p:cNvPr id="4" name="Google Shape;125;p20">
            <a:extLst>
              <a:ext uri="{FF2B5EF4-FFF2-40B4-BE49-F238E27FC236}">
                <a16:creationId xmlns:a16="http://schemas.microsoft.com/office/drawing/2014/main" id="{749CAEBA-F6AC-4BBF-A04F-A7663090D87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827" t="32166" r="68615" b="41315"/>
          <a:stretch/>
        </p:blipFill>
        <p:spPr>
          <a:xfrm>
            <a:off x="9314054" y="492561"/>
            <a:ext cx="2864318" cy="168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27;p20">
            <a:extLst>
              <a:ext uri="{FF2B5EF4-FFF2-40B4-BE49-F238E27FC236}">
                <a16:creationId xmlns:a16="http://schemas.microsoft.com/office/drawing/2014/main" id="{C67035D7-A151-4101-B94A-CC2A11DB0D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783" y="404664"/>
            <a:ext cx="3162155" cy="197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9DB08BA-D978-4038-B79B-7B5CF11815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78" y="4759745"/>
            <a:ext cx="2534307" cy="17281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7C8E52-3B20-4BD9-A6D3-7C2B0E724C2B}"/>
              </a:ext>
            </a:extLst>
          </p:cNvPr>
          <p:cNvSpPr txBox="1"/>
          <p:nvPr/>
        </p:nvSpPr>
        <p:spPr>
          <a:xfrm>
            <a:off x="7407014" y="645333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7b76</a:t>
            </a:r>
          </a:p>
        </p:txBody>
      </p:sp>
      <p:pic>
        <p:nvPicPr>
          <p:cNvPr id="12" name="Picture 11" descr="A picture containing light&#10;&#10;Description automatically generated">
            <a:extLst>
              <a:ext uri="{FF2B5EF4-FFF2-40B4-BE49-F238E27FC236}">
                <a16:creationId xmlns:a16="http://schemas.microsoft.com/office/drawing/2014/main" id="{A21C4E0E-5D17-4F05-ADDF-4524F4FB5B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095" y="4539153"/>
            <a:ext cx="2152300" cy="2318847"/>
          </a:xfrm>
          <a:prstGeom prst="rect">
            <a:avLst/>
          </a:prstGeom>
        </p:spPr>
      </p:pic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BE317339-DEE1-420E-A538-D43FACF5F1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84" t="10139"/>
          <a:stretch/>
        </p:blipFill>
        <p:spPr bwMode="auto">
          <a:xfrm>
            <a:off x="6709162" y="2419208"/>
            <a:ext cx="3164188" cy="220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00;p18">
            <a:extLst>
              <a:ext uri="{FF2B5EF4-FFF2-40B4-BE49-F238E27FC236}">
                <a16:creationId xmlns:a16="http://schemas.microsoft.com/office/drawing/2014/main" id="{9F953F86-A091-4D91-8D15-85B61A100B46}"/>
              </a:ext>
            </a:extLst>
          </p:cNvPr>
          <p:cNvSpPr txBox="1"/>
          <p:nvPr/>
        </p:nvSpPr>
        <p:spPr>
          <a:xfrm>
            <a:off x="10200456" y="3264911"/>
            <a:ext cx="2069808" cy="533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333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Baek</a:t>
            </a:r>
            <a:r>
              <a:rPr lang="en-GB" sz="13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&amp; Baker </a:t>
            </a:r>
            <a:r>
              <a:rPr lang="en-GB" sz="1333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 al.</a:t>
            </a:r>
            <a:r>
              <a:rPr lang="en-GB" sz="13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(2021) Nature Methods 19</a:t>
            </a:r>
            <a:r>
              <a:rPr lang="en-GB" sz="1333" dirty="0">
                <a:solidFill>
                  <a:srgbClr val="2A2A2A"/>
                </a:solidFill>
                <a:latin typeface="Calibri"/>
                <a:ea typeface="Calibri"/>
                <a:cs typeface="Calibri"/>
                <a:sym typeface="Calibri"/>
              </a:rPr>
              <a:t>. 13</a:t>
            </a:r>
            <a:r>
              <a:rPr lang="en-GB" sz="13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333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EE9ADAE-4511-807B-7ACD-19A17AB470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6" t="6152" r="25808" b="12201"/>
          <a:stretch/>
        </p:blipFill>
        <p:spPr bwMode="auto">
          <a:xfrm>
            <a:off x="8256240" y="4666008"/>
            <a:ext cx="1484850" cy="21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86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95400" y="2130426"/>
            <a:ext cx="10729192" cy="1470025"/>
          </a:xfrm>
        </p:spPr>
        <p:txBody>
          <a:bodyPr/>
          <a:lstStyle/>
          <a:p>
            <a:r>
              <a:rPr lang="en-GB" dirty="0"/>
              <a:t>Databases and searching them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EDC6119-6AD9-19FF-C9A1-DC32553FE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607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F89685C-A7F7-772D-5511-540D67431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432047"/>
            <a:ext cx="2644772" cy="587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5BC96F1-57B1-126D-31B4-62280E7EA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645" y="406880"/>
            <a:ext cx="3935035" cy="323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FA17D93-2EDD-6C32-6827-8164C20A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789" y="4352605"/>
            <a:ext cx="3507840" cy="164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9B9BDBC6-497A-73CD-035A-9FCA22AB4A92}"/>
              </a:ext>
            </a:extLst>
          </p:cNvPr>
          <p:cNvSpPr/>
          <p:nvPr/>
        </p:nvSpPr>
        <p:spPr>
          <a:xfrm>
            <a:off x="8452740" y="4941168"/>
            <a:ext cx="3075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Google Shape;135;p21">
            <a:extLst>
              <a:ext uri="{FF2B5EF4-FFF2-40B4-BE49-F238E27FC236}">
                <a16:creationId xmlns:a16="http://schemas.microsoft.com/office/drawing/2014/main" id="{B79C7298-BD1F-DF07-2D60-9AAE7A7D64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03467"/>
            <a:ext cx="5968067" cy="1634800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algn="l">
              <a:buSzPts val="990"/>
            </a:pPr>
            <a:r>
              <a:rPr lang="en-GB" sz="4000" dirty="0"/>
              <a:t>EMBL-EBI </a:t>
            </a:r>
            <a:r>
              <a:rPr lang="en-GB" sz="4000" dirty="0" err="1"/>
              <a:t>AlphaFold</a:t>
            </a:r>
            <a:r>
              <a:rPr lang="en-GB" sz="4000" dirty="0"/>
              <a:t> Protein Structure Database</a:t>
            </a:r>
            <a:endParaRPr sz="4000" dirty="0"/>
          </a:p>
        </p:txBody>
      </p:sp>
      <p:sp>
        <p:nvSpPr>
          <p:cNvPr id="7" name="Google Shape;136;p21">
            <a:extLst>
              <a:ext uri="{FF2B5EF4-FFF2-40B4-BE49-F238E27FC236}">
                <a16:creationId xmlns:a16="http://schemas.microsoft.com/office/drawing/2014/main" id="{AAE5AC32-F8CB-E6FE-6998-3AAF385647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9533" y="1916832"/>
            <a:ext cx="4974400" cy="4176463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en-GB" sz="2800" dirty="0"/>
              <a:t>v1 July 2021 with 21 proteomes ~350k structures</a:t>
            </a:r>
            <a:endParaRPr sz="2800" dirty="0"/>
          </a:p>
          <a:p>
            <a:pPr marL="0" indent="0">
              <a:spcBef>
                <a:spcPts val="1600"/>
              </a:spcBef>
              <a:buNone/>
            </a:pPr>
            <a:r>
              <a:rPr lang="en-GB" sz="2800" dirty="0"/>
              <a:t>v2 Dec 2021 + manually curated </a:t>
            </a:r>
            <a:r>
              <a:rPr lang="en-GB" sz="2800" dirty="0" err="1"/>
              <a:t>UniProt</a:t>
            </a:r>
            <a:r>
              <a:rPr lang="en-GB" sz="2800" dirty="0"/>
              <a:t> (old </a:t>
            </a:r>
            <a:r>
              <a:rPr lang="en-GB" sz="2800" dirty="0" err="1"/>
              <a:t>SwissProt</a:t>
            </a:r>
            <a:r>
              <a:rPr lang="en-GB" sz="2800" dirty="0"/>
              <a:t>) &gt;400k</a:t>
            </a:r>
            <a:endParaRPr sz="2800" dirty="0"/>
          </a:p>
          <a:p>
            <a:pPr marL="0" indent="0">
              <a:spcBef>
                <a:spcPts val="1600"/>
              </a:spcBef>
              <a:buNone/>
            </a:pPr>
            <a:r>
              <a:rPr lang="en-GB" sz="2800" dirty="0"/>
              <a:t>v3 July 2022 &gt;90% of </a:t>
            </a:r>
            <a:r>
              <a:rPr lang="en-GB" sz="2800" dirty="0" err="1"/>
              <a:t>UniProt</a:t>
            </a:r>
            <a:r>
              <a:rPr lang="en-GB" sz="2800" dirty="0"/>
              <a:t> (not viruses) &gt;200M</a:t>
            </a:r>
          </a:p>
          <a:p>
            <a:pPr marL="0" indent="0">
              <a:spcBef>
                <a:spcPts val="1600"/>
              </a:spcBef>
              <a:buNone/>
            </a:pPr>
            <a:endParaRPr sz="2800" dirty="0"/>
          </a:p>
        </p:txBody>
      </p:sp>
      <p:sp>
        <p:nvSpPr>
          <p:cNvPr id="8" name="Google Shape;137;p21">
            <a:extLst>
              <a:ext uri="{FF2B5EF4-FFF2-40B4-BE49-F238E27FC236}">
                <a16:creationId xmlns:a16="http://schemas.microsoft.com/office/drawing/2014/main" id="{877F5C3A-7C0E-8F3B-AC1B-B5DAB5927C55}"/>
              </a:ext>
            </a:extLst>
          </p:cNvPr>
          <p:cNvSpPr txBox="1"/>
          <p:nvPr/>
        </p:nvSpPr>
        <p:spPr>
          <a:xfrm>
            <a:off x="263352" y="5805264"/>
            <a:ext cx="31252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200" dirty="0" err="1"/>
              <a:t>Varadi</a:t>
            </a:r>
            <a:r>
              <a:rPr lang="en-GB" sz="1200" dirty="0"/>
              <a:t> et al (2022) NAR 50, D1, 439</a:t>
            </a:r>
            <a:endParaRPr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AF759-F21C-2F91-B333-922E51629DA0}"/>
              </a:ext>
            </a:extLst>
          </p:cNvPr>
          <p:cNvSpPr txBox="1"/>
          <p:nvPr/>
        </p:nvSpPr>
        <p:spPr>
          <a:xfrm>
            <a:off x="269534" y="5175921"/>
            <a:ext cx="4974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Sequence search https://www.ebi.ac.uk/Tools/sss/</a:t>
            </a:r>
          </a:p>
        </p:txBody>
      </p:sp>
    </p:spTree>
    <p:extLst>
      <p:ext uri="{BB962C8B-B14F-4D97-AF65-F5344CB8AC3E}">
        <p14:creationId xmlns:p14="http://schemas.microsoft.com/office/powerpoint/2010/main" val="4123442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76" y="1124744"/>
            <a:ext cx="4608512" cy="525658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D1AF3EB-A4C5-DC6B-87D5-4E00E411C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260648"/>
            <a:ext cx="3888432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AFDB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5BD823-4556-145E-C662-C3E7C6A236A1}"/>
              </a:ext>
            </a:extLst>
          </p:cNvPr>
          <p:cNvSpPr txBox="1">
            <a:spLocks/>
          </p:cNvSpPr>
          <p:nvPr/>
        </p:nvSpPr>
        <p:spPr bwMode="auto">
          <a:xfrm>
            <a:off x="5951984" y="260648"/>
            <a:ext cx="5760640" cy="7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fontScale="90000" lnSpcReduction="10000"/>
          </a:bodyPr>
          <a:lstStyle>
            <a:lvl1pPr lvl="0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lvl="5" algn="ctr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lvl="6" algn="ctr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lvl="7" algn="ctr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lvl="8" algn="ctr" rtl="0" fontAlgn="base">
              <a:spcBef>
                <a:spcPts val="0"/>
              </a:spcBef>
              <a:spcAft>
                <a:spcPts val="0"/>
              </a:spcAft>
              <a:buSzPts val="2800"/>
              <a:buNone/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dirty="0"/>
              <a:t>ESM Metagenomic Atlas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BD4BBE-3219-C340-49F3-BE236818C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048" y="1124744"/>
            <a:ext cx="4680383" cy="3301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67C6A8-F8DD-28D4-C1DE-553DAEEB2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192" y="4431996"/>
            <a:ext cx="2376264" cy="225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58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A1DB4-12EE-9CB5-DD79-638179320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58823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FoldSeek</a:t>
            </a:r>
            <a:r>
              <a:rPr lang="en-GB" dirty="0"/>
              <a:t> to search AFDB etc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D52EB-76BF-B27A-4792-8B19833D2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352" y="1507672"/>
            <a:ext cx="5248352" cy="4677791"/>
          </a:xfrm>
        </p:spPr>
        <p:txBody>
          <a:bodyPr>
            <a:normAutofit/>
          </a:bodyPr>
          <a:lstStyle/>
          <a:p>
            <a:r>
              <a:rPr lang="en-GB" dirty="0"/>
              <a:t>Almost as sensitive as DALI</a:t>
            </a:r>
          </a:p>
          <a:p>
            <a:r>
              <a:rPr lang="en-GB" dirty="0"/>
              <a:t>Very fast</a:t>
            </a:r>
          </a:p>
          <a:p>
            <a:r>
              <a:rPr lang="en-GB" dirty="0"/>
              <a:t>Scans UniRef50 of v3</a:t>
            </a:r>
          </a:p>
          <a:p>
            <a:r>
              <a:rPr lang="en-GB" dirty="0"/>
              <a:t>Works by representing structural neighbourhoods as strings and string matching</a:t>
            </a:r>
          </a:p>
          <a:p>
            <a:r>
              <a:rPr lang="en-GB" dirty="0"/>
              <a:t>Phylogenetic filtering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60E120-6893-14D3-660E-C7E57949B27C}"/>
              </a:ext>
            </a:extLst>
          </p:cNvPr>
          <p:cNvSpPr txBox="1"/>
          <p:nvPr/>
        </p:nvSpPr>
        <p:spPr>
          <a:xfrm>
            <a:off x="975789" y="5726745"/>
            <a:ext cx="6420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https://search.foldseek.com/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4A7760-C6BB-E515-2929-CC94C11FC050}"/>
              </a:ext>
            </a:extLst>
          </p:cNvPr>
          <p:cNvSpPr txBox="1"/>
          <p:nvPr/>
        </p:nvSpPr>
        <p:spPr>
          <a:xfrm>
            <a:off x="5879976" y="4988081"/>
            <a:ext cx="62069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“The 20 states of the 3D-interactions (3Di) alphabet describe for each residue </a:t>
            </a:r>
            <a:r>
              <a:rPr lang="en-GB" dirty="0" err="1"/>
              <a:t>i</a:t>
            </a:r>
            <a:r>
              <a:rPr lang="en-GB" dirty="0"/>
              <a:t> the geometric conformation with its spatially closest residue j.”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F58556-CC12-8C48-0D77-343B13DB4880}"/>
              </a:ext>
            </a:extLst>
          </p:cNvPr>
          <p:cNvGrpSpPr/>
          <p:nvPr/>
        </p:nvGrpSpPr>
        <p:grpSpPr>
          <a:xfrm>
            <a:off x="6096001" y="1314756"/>
            <a:ext cx="5400599" cy="3410388"/>
            <a:chOff x="5519937" y="1314756"/>
            <a:chExt cx="5400599" cy="34103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5CC9E4-094C-7968-D980-53AA45BE93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59" r="1974" b="1779"/>
            <a:stretch/>
          </p:blipFill>
          <p:spPr>
            <a:xfrm>
              <a:off x="5519937" y="1314756"/>
              <a:ext cx="5328592" cy="341038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120C1CD-DB09-85CA-565B-07D2C89326EA}"/>
                </a:ext>
              </a:extLst>
            </p:cNvPr>
            <p:cNvSpPr/>
            <p:nvPr/>
          </p:nvSpPr>
          <p:spPr>
            <a:xfrm>
              <a:off x="10560496" y="4293096"/>
              <a:ext cx="360040" cy="3174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0D97BC5-DEC4-8C64-5691-8A9E63581492}"/>
              </a:ext>
            </a:extLst>
          </p:cNvPr>
          <p:cNvSpPr txBox="1"/>
          <p:nvPr/>
        </p:nvSpPr>
        <p:spPr>
          <a:xfrm>
            <a:off x="5879976" y="6035848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van </a:t>
            </a:r>
            <a:r>
              <a:rPr lang="en-GB" sz="1200" dirty="0" err="1"/>
              <a:t>Kempen</a:t>
            </a:r>
            <a:r>
              <a:rPr lang="en-GB" sz="1200" dirty="0"/>
              <a:t> et al (2023) Nature Biotech https://doi.org/10.1038/s41587-023-01773-0</a:t>
            </a:r>
          </a:p>
        </p:txBody>
      </p:sp>
    </p:spTree>
    <p:extLst>
      <p:ext uri="{BB962C8B-B14F-4D97-AF65-F5344CB8AC3E}">
        <p14:creationId xmlns:p14="http://schemas.microsoft.com/office/powerpoint/2010/main" val="3027123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A1DB4-12EE-9CB5-DD79-638179320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58823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FoldSeek</a:t>
            </a:r>
            <a:r>
              <a:rPr lang="en-GB" dirty="0"/>
              <a:t> to search AFDB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60E120-6893-14D3-660E-C7E57949B27C}"/>
              </a:ext>
            </a:extLst>
          </p:cNvPr>
          <p:cNvSpPr txBox="1"/>
          <p:nvPr/>
        </p:nvSpPr>
        <p:spPr>
          <a:xfrm>
            <a:off x="997996" y="5828899"/>
            <a:ext cx="3153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https://search.foldseek.com/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C09F74-44B8-8FC0-CC4C-3F7831B3D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45" y="1241748"/>
            <a:ext cx="3863187" cy="4481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7FA01F-7C36-243C-70CC-D8E71426AE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39"/>
          <a:stretch/>
        </p:blipFill>
        <p:spPr>
          <a:xfrm>
            <a:off x="5539204" y="1628801"/>
            <a:ext cx="6245428" cy="4032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6D9045-5560-906A-9A00-AD744C62BB64}"/>
              </a:ext>
            </a:extLst>
          </p:cNvPr>
          <p:cNvSpPr txBox="1"/>
          <p:nvPr/>
        </p:nvSpPr>
        <p:spPr>
          <a:xfrm>
            <a:off x="6096000" y="6002271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van </a:t>
            </a:r>
            <a:r>
              <a:rPr lang="en-GB" sz="1200" dirty="0" err="1"/>
              <a:t>Kempen</a:t>
            </a:r>
            <a:r>
              <a:rPr lang="en-GB" sz="1200" dirty="0"/>
              <a:t> et al (2023) Nature Biotech https://doi.org/10.1038/s41587-023-01773-0</a:t>
            </a:r>
          </a:p>
        </p:txBody>
      </p:sp>
    </p:spTree>
    <p:extLst>
      <p:ext uri="{BB962C8B-B14F-4D97-AF65-F5344CB8AC3E}">
        <p14:creationId xmlns:p14="http://schemas.microsoft.com/office/powerpoint/2010/main" val="417327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8"/>
          <p:cNvSpPr txBox="1">
            <a:spLocks noGrp="1"/>
          </p:cNvSpPr>
          <p:nvPr>
            <p:ph type="title"/>
          </p:nvPr>
        </p:nvSpPr>
        <p:spPr>
          <a:xfrm>
            <a:off x="609600" y="173039"/>
            <a:ext cx="10972800" cy="1143200"/>
          </a:xfrm>
          <a:prstGeom prst="rect">
            <a:avLst/>
          </a:prstGeom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/>
              <a:t>Why generate your own models</a:t>
            </a:r>
            <a:endParaRPr/>
          </a:p>
        </p:txBody>
      </p:sp>
      <p:sp>
        <p:nvSpPr>
          <p:cNvPr id="450" name="Google Shape;450;p4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GB"/>
              <a:pPr>
                <a:buClr>
                  <a:srgbClr val="000000"/>
                </a:buClr>
              </a:pPr>
              <a:t>16</a:t>
            </a:fld>
            <a:endParaRPr/>
          </a:p>
        </p:txBody>
      </p:sp>
      <p:sp>
        <p:nvSpPr>
          <p:cNvPr id="451" name="Google Shape;451;p48"/>
          <p:cNvSpPr txBox="1"/>
          <p:nvPr/>
        </p:nvSpPr>
        <p:spPr>
          <a:xfrm>
            <a:off x="159100" y="1084133"/>
            <a:ext cx="6725600" cy="6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720" b="1">
                <a:latin typeface="Calibri"/>
                <a:ea typeface="Calibri"/>
                <a:cs typeface="Calibri"/>
                <a:sym typeface="Calibri"/>
              </a:rPr>
              <a:t>Limitations of </a:t>
            </a:r>
            <a:r>
              <a:rPr lang="en-GB" sz="2720" b="1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AF in general</a:t>
            </a:r>
            <a:endParaRPr sz="2720" b="1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1333"/>
              </a:spcBef>
              <a:spcAft>
                <a:spcPts val="0"/>
              </a:spcAft>
            </a:pPr>
            <a:r>
              <a:rPr lang="en-GB" sz="245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Models may not include the conformation you want</a:t>
            </a:r>
            <a:endParaRPr sz="2453"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1333"/>
              </a:spcBef>
              <a:spcAft>
                <a:spcPts val="0"/>
              </a:spcAft>
            </a:pPr>
            <a:r>
              <a:rPr lang="en-GB" sz="245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Multidomain proteins are hard, but remember may not be a single favoured conformation</a:t>
            </a:r>
            <a:endParaRPr sz="245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2453"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45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It’s not aware of membranes, post-translational modifications or ligands</a:t>
            </a:r>
            <a:endParaRPr sz="245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2453"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45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Models of sequence orphans may not be good (but at least it tells you that)</a:t>
            </a:r>
            <a:endParaRPr sz="245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2453"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45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 can’t easily feed in existing knowledge eg disulphides</a:t>
            </a:r>
            <a:endParaRPr sz="245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8"/>
          <p:cNvSpPr txBox="1"/>
          <p:nvPr/>
        </p:nvSpPr>
        <p:spPr>
          <a:xfrm>
            <a:off x="7205533" y="1084133"/>
            <a:ext cx="4742000" cy="4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667" b="1" dirty="0">
                <a:latin typeface="Calibri"/>
                <a:ea typeface="Calibri"/>
                <a:cs typeface="Calibri"/>
                <a:sym typeface="Calibri"/>
              </a:rPr>
              <a:t>Limitations of </a:t>
            </a:r>
            <a:r>
              <a:rPr lang="en-GB" sz="2667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AFDB specifically</a:t>
            </a:r>
            <a:endParaRPr sz="2667" b="1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2933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Only one isoform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Large proteins split or absent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oligomers or complexes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Better models may be possible with today’s sequence databases</a:t>
            </a:r>
            <a:endParaRPr sz="2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0F0F-2D34-5381-4A98-BD3CF3ABC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04664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Structure databases inform on protein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B2B8E-8F80-F437-B201-8AAF19725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248352" cy="455520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Homologous proteins </a:t>
            </a:r>
            <a:r>
              <a:rPr lang="en-GB" i="1" dirty="0"/>
              <a:t>may</a:t>
            </a:r>
            <a:r>
              <a:rPr lang="en-GB" dirty="0"/>
              <a:t> share the same function</a:t>
            </a:r>
          </a:p>
          <a:p>
            <a:r>
              <a:rPr lang="en-GB" dirty="0"/>
              <a:t>Matching structures is more powerful than matching sequences since sequences mutate faster than structures</a:t>
            </a:r>
          </a:p>
          <a:p>
            <a:r>
              <a:rPr lang="en-GB" dirty="0"/>
              <a:t>Structure matching finds homologies that inform about function that are not visible by sequence analysis</a:t>
            </a:r>
          </a:p>
          <a:p>
            <a:endParaRPr lang="en-GB" dirty="0"/>
          </a:p>
        </p:txBody>
      </p:sp>
      <p:pic>
        <p:nvPicPr>
          <p:cNvPr id="4" name="Picture 6" descr="overall_comp">
            <a:extLst>
              <a:ext uri="{FF2B5EF4-FFF2-40B4-BE49-F238E27FC236}">
                <a16:creationId xmlns:a16="http://schemas.microsoft.com/office/drawing/2014/main" id="{702E3F12-430D-FF5E-0AF2-EEB479F26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8" t="6827" r="12262"/>
          <a:stretch>
            <a:fillRect/>
          </a:stretch>
        </p:blipFill>
        <p:spPr bwMode="auto">
          <a:xfrm>
            <a:off x="6618288" y="1196752"/>
            <a:ext cx="4373562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9F2DE7E6-5934-5D09-7953-CEFBE8587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4600" y="6094189"/>
            <a:ext cx="2808288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600">
                <a:latin typeface="Arial" panose="020B0604020202020204" pitchFamily="34" charset="0"/>
              </a:rPr>
              <a:t>Trypsin vs factor X (31% sequence identity)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GB" alt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505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0F0F-2D34-5381-4A98-BD3CF3ABC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188640"/>
            <a:ext cx="604044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Structure databases inform on protein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B2B8E-8F80-F437-B201-8AAF19725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700808"/>
            <a:ext cx="5248352" cy="455520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Homologous proteins </a:t>
            </a:r>
            <a:r>
              <a:rPr lang="en-GB" i="1" dirty="0"/>
              <a:t>may</a:t>
            </a:r>
            <a:r>
              <a:rPr lang="en-GB" dirty="0"/>
              <a:t> share the same function</a:t>
            </a:r>
          </a:p>
          <a:p>
            <a:r>
              <a:rPr lang="en-GB" dirty="0"/>
              <a:t>Matching structures is more powerful than matching sequences since sequences mutate faster than structures</a:t>
            </a:r>
          </a:p>
          <a:p>
            <a:r>
              <a:rPr lang="en-GB" dirty="0"/>
              <a:t>Structure matching finds homologies that inform about function that are not visible by sequence analysis</a:t>
            </a:r>
          </a:p>
          <a:p>
            <a:endParaRPr lang="en-GB" dirty="0"/>
          </a:p>
        </p:txBody>
      </p:sp>
      <p:sp>
        <p:nvSpPr>
          <p:cNvPr id="6" name="Google Shape;426;p46">
            <a:extLst>
              <a:ext uri="{FF2B5EF4-FFF2-40B4-BE49-F238E27FC236}">
                <a16:creationId xmlns:a16="http://schemas.microsoft.com/office/drawing/2014/main" id="{06ACB3FD-80E8-30E0-A0F0-A557FFCBB3DD}"/>
              </a:ext>
            </a:extLst>
          </p:cNvPr>
          <p:cNvSpPr txBox="1"/>
          <p:nvPr/>
        </p:nvSpPr>
        <p:spPr>
          <a:xfrm>
            <a:off x="8328248" y="6433036"/>
            <a:ext cx="36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Mesdaghi </a:t>
            </a:r>
            <a:r>
              <a:rPr lang="en-GB" sz="1000" i="1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en-GB" sz="1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(2023) </a:t>
            </a:r>
            <a:r>
              <a:rPr lang="en-GB" sz="1000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BioSci</a:t>
            </a:r>
            <a:r>
              <a:rPr lang="en-GB" sz="1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Rep 43:BSR20230060</a:t>
            </a:r>
            <a:endParaRPr sz="1000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427;p46" descr="A picture containing accessory, colorful, chain&#10;&#10;Description automatically generated">
            <a:extLst>
              <a:ext uri="{FF2B5EF4-FFF2-40B4-BE49-F238E27FC236}">
                <a16:creationId xmlns:a16="http://schemas.microsoft.com/office/drawing/2014/main" id="{8F2D5306-F5EE-263D-11B0-E59FB71CF46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8341" r="29712"/>
          <a:stretch/>
        </p:blipFill>
        <p:spPr>
          <a:xfrm rot="5400000">
            <a:off x="8224973" y="2956211"/>
            <a:ext cx="2298904" cy="338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28;p46">
            <a:extLst>
              <a:ext uri="{FF2B5EF4-FFF2-40B4-BE49-F238E27FC236}">
                <a16:creationId xmlns:a16="http://schemas.microsoft.com/office/drawing/2014/main" id="{73E06AEC-42C0-3BF4-D4E3-24A318A487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792" y="116632"/>
            <a:ext cx="4682292" cy="295232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3CD242-DC6C-36A1-5888-395577390F39}"/>
              </a:ext>
            </a:extLst>
          </p:cNvPr>
          <p:cNvSpPr txBox="1"/>
          <p:nvPr/>
        </p:nvSpPr>
        <p:spPr>
          <a:xfrm>
            <a:off x="5248352" y="3505022"/>
            <a:ext cx="2575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Nothing visible at sequence level for N-terminal region of Oca2, but </a:t>
            </a:r>
            <a:r>
              <a:rPr lang="en-GB" dirty="0">
                <a:solidFill>
                  <a:srgbClr val="7030A0"/>
                </a:solidFill>
              </a:rPr>
              <a:t>clear domain </a:t>
            </a:r>
            <a:r>
              <a:rPr lang="en-GB" dirty="0"/>
              <a:t>in AF2 model!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CED310-5CA1-02B0-9D85-F8AEFA2F97FD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6536272" y="2132856"/>
            <a:ext cx="927880" cy="1372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26D7F2-44DC-196E-FE86-04800442C594}"/>
              </a:ext>
            </a:extLst>
          </p:cNvPr>
          <p:cNvCxnSpPr>
            <a:cxnSpLocks/>
          </p:cNvCxnSpPr>
          <p:nvPr/>
        </p:nvCxnSpPr>
        <p:spPr>
          <a:xfrm>
            <a:off x="7176120" y="4653136"/>
            <a:ext cx="792088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A87DF7-9DAD-2CF6-2280-EA7DF1AC5839}"/>
              </a:ext>
            </a:extLst>
          </p:cNvPr>
          <p:cNvSpPr txBox="1"/>
          <p:nvPr/>
        </p:nvSpPr>
        <p:spPr>
          <a:xfrm>
            <a:off x="5807968" y="5733256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New domain looks like a GOLD domain. Matches Golgi localisation known for the Oca2 protein</a:t>
            </a:r>
          </a:p>
        </p:txBody>
      </p:sp>
    </p:spTree>
    <p:extLst>
      <p:ext uri="{BB962C8B-B14F-4D97-AF65-F5344CB8AC3E}">
        <p14:creationId xmlns:p14="http://schemas.microsoft.com/office/powerpoint/2010/main" val="90817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g130345dbf3b_0_27" descr="details.png"/>
          <p:cNvPicPr preferRelativeResize="0"/>
          <p:nvPr/>
        </p:nvPicPr>
        <p:blipFill rotWithShape="1">
          <a:blip r:embed="rId3">
            <a:alphaModFix/>
          </a:blip>
          <a:srcRect l="1954" t="14581" r="49057" b="16664"/>
          <a:stretch/>
        </p:blipFill>
        <p:spPr>
          <a:xfrm>
            <a:off x="5403851" y="1185863"/>
            <a:ext cx="5429251" cy="51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130345dbf3b_0_27"/>
          <p:cNvSpPr txBox="1">
            <a:spLocks noGrp="1"/>
          </p:cNvSpPr>
          <p:nvPr>
            <p:ph type="title"/>
          </p:nvPr>
        </p:nvSpPr>
        <p:spPr>
          <a:xfrm>
            <a:off x="495300" y="142875"/>
            <a:ext cx="11087200" cy="86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960"/>
            </a:pPr>
            <a:r>
              <a:rPr lang="en-GB" sz="4879">
                <a:solidFill>
                  <a:srgbClr val="2F5496"/>
                </a:solidFill>
              </a:rPr>
              <a:t>Multiple methods in bioinformatics</a:t>
            </a:r>
            <a:r>
              <a:rPr lang="en-GB" sz="4879"/>
              <a:t>: Structure comparisons of Evf</a:t>
            </a:r>
            <a:endParaRPr sz="4879"/>
          </a:p>
        </p:txBody>
      </p:sp>
      <p:sp>
        <p:nvSpPr>
          <p:cNvPr id="559" name="Google Shape;559;g130345dbf3b_0_27"/>
          <p:cNvSpPr txBox="1">
            <a:spLocks noGrp="1"/>
          </p:cNvSpPr>
          <p:nvPr>
            <p:ph type="body" idx="1"/>
          </p:nvPr>
        </p:nvSpPr>
        <p:spPr>
          <a:xfrm>
            <a:off x="-54867" y="1773400"/>
            <a:ext cx="3880800" cy="113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rmAutofit/>
          </a:bodyPr>
          <a:lstStyle/>
          <a:p>
            <a:pPr marL="304792" indent="-25399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2400"/>
              <a:t>... but in fact related to </a:t>
            </a:r>
            <a:r>
              <a:rPr lang="en-GB" sz="2400" i="1"/>
              <a:t>Bacillus</a:t>
            </a:r>
            <a:r>
              <a:rPr lang="en-GB" sz="2400"/>
              <a:t> toxin structures (DALI)</a:t>
            </a:r>
            <a:endParaRPr sz="2400"/>
          </a:p>
        </p:txBody>
      </p:sp>
      <p:pic>
        <p:nvPicPr>
          <p:cNvPr id="560" name="Google Shape;560;g130345dbf3b_0_27" descr="overall_comp_2w3y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6768" y="1805775"/>
            <a:ext cx="3524249" cy="392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130345dbf3b_0_27" descr="overall_comp_2rci_1742_1942.png"/>
          <p:cNvPicPr preferRelativeResize="0"/>
          <p:nvPr/>
        </p:nvPicPr>
        <p:blipFill rotWithShape="1">
          <a:blip r:embed="rId5">
            <a:alphaModFix/>
          </a:blip>
          <a:srcRect l="28333" t="5356" r="3977"/>
          <a:stretch/>
        </p:blipFill>
        <p:spPr>
          <a:xfrm>
            <a:off x="8289351" y="1948630"/>
            <a:ext cx="3238500" cy="3786188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130345dbf3b_0_27"/>
          <p:cNvSpPr txBox="1"/>
          <p:nvPr/>
        </p:nvSpPr>
        <p:spPr>
          <a:xfrm>
            <a:off x="-54867" y="2813005"/>
            <a:ext cx="4731200" cy="2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89" indent="-40639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bind to host insect membranes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189" indent="-40639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Palmitate seen in </a:t>
            </a:r>
            <a:r>
              <a:rPr lang="en-GB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Evf</a:t>
            </a:r>
            <a:r>
              <a:rPr lang="en-GB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structure.  </a:t>
            </a:r>
            <a:r>
              <a:rPr lang="en-GB" sz="2400" dirty="0">
                <a:latin typeface="Calibri"/>
                <a:ea typeface="Calibri"/>
                <a:cs typeface="Calibri"/>
                <a:sym typeface="Calibri"/>
              </a:rPr>
              <a:t>Matches conserved region of toxins...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189" indent="-406390">
              <a:spcBef>
                <a:spcPts val="640"/>
              </a:spcBef>
              <a:spcAft>
                <a:spcPts val="0"/>
              </a:spcAft>
              <a:buClr>
                <a:srgbClr val="CA14B0"/>
              </a:buClr>
              <a:buSzPts val="1800"/>
              <a:buFont typeface="Arial"/>
              <a:buChar char="•"/>
            </a:pPr>
            <a:r>
              <a:rPr lang="en-GB" sz="2400" dirty="0">
                <a:latin typeface="Calibri"/>
                <a:ea typeface="Calibri"/>
                <a:cs typeface="Calibri"/>
                <a:sym typeface="Calibri"/>
              </a:rPr>
              <a:t>DALI is the gold standard….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189" indent="-40639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GB" sz="2400" dirty="0">
                <a:latin typeface="Calibri"/>
                <a:ea typeface="Calibri"/>
                <a:cs typeface="Calibri"/>
                <a:sym typeface="Calibri"/>
              </a:rPr>
              <a:t>…  but </a:t>
            </a:r>
            <a:r>
              <a:rPr lang="en-GB" sz="2400" dirty="0" err="1">
                <a:latin typeface="Calibri"/>
                <a:ea typeface="Calibri"/>
                <a:cs typeface="Calibri"/>
                <a:sym typeface="Calibri"/>
              </a:rPr>
              <a:t>FoldSeek</a:t>
            </a:r>
            <a:r>
              <a:rPr lang="en-GB" sz="2400" dirty="0">
                <a:latin typeface="Calibri"/>
                <a:ea typeface="Calibri"/>
                <a:cs typeface="Calibri"/>
                <a:sym typeface="Calibri"/>
              </a:rPr>
              <a:t> is great for a quick search of the AFDB, </a:t>
            </a:r>
            <a:r>
              <a:rPr lang="en-GB" sz="2400" dirty="0" err="1">
                <a:latin typeface="Calibri"/>
                <a:ea typeface="Calibri"/>
                <a:cs typeface="Calibri"/>
                <a:sym typeface="Calibri"/>
              </a:rPr>
              <a:t>ESMAtlas</a:t>
            </a:r>
            <a:r>
              <a:rPr lang="en-GB" sz="2400" dirty="0">
                <a:latin typeface="Calibri"/>
                <a:ea typeface="Calibri"/>
                <a:cs typeface="Calibri"/>
                <a:sym typeface="Calibri"/>
              </a:rPr>
              <a:t> etc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g130345dbf3b_0_27"/>
          <p:cNvSpPr txBox="1"/>
          <p:nvPr/>
        </p:nvSpPr>
        <p:spPr>
          <a:xfrm>
            <a:off x="8477251" y="6438900"/>
            <a:ext cx="3238400" cy="34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Rigden (2009) FEBS Lett. </a:t>
            </a:r>
            <a:r>
              <a:rPr lang="en-GB" sz="146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583</a:t>
            </a:r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1555</a:t>
            </a:r>
            <a:endParaRPr sz="17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130345dbf3b_0_27"/>
          <p:cNvSpPr txBox="1"/>
          <p:nvPr/>
        </p:nvSpPr>
        <p:spPr>
          <a:xfrm>
            <a:off x="4148851" y="6447626"/>
            <a:ext cx="4286400" cy="34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Quevillon-Cheruel et al. (2009) J. Biol. Chem. </a:t>
            </a:r>
            <a:r>
              <a:rPr lang="en-GB" sz="146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r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,2107</a:t>
            </a:r>
            <a:endParaRPr sz="17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130345dbf3b_0_27"/>
          <p:cNvSpPr txBox="1"/>
          <p:nvPr/>
        </p:nvSpPr>
        <p:spPr>
          <a:xfrm>
            <a:off x="-54867" y="1250433"/>
            <a:ext cx="3880800" cy="8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457189" indent="-40639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GB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Reported as novel fold...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Overall Plan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7368" y="1556792"/>
            <a:ext cx="10585176" cy="4340225"/>
          </a:xfrm>
        </p:spPr>
        <p:txBody>
          <a:bodyPr/>
          <a:lstStyle/>
          <a:p>
            <a:pPr eaLnBrk="1" hangingPunct="1"/>
            <a:r>
              <a:rPr lang="en-GB" altLang="en-US" dirty="0"/>
              <a:t>Why protein models inform function annotation</a:t>
            </a:r>
          </a:p>
          <a:p>
            <a:pPr eaLnBrk="1" hangingPunct="1"/>
            <a:r>
              <a:rPr lang="en-GB" altLang="en-US" dirty="0" err="1"/>
              <a:t>Alphafold</a:t>
            </a:r>
            <a:r>
              <a:rPr lang="en-GB" altLang="en-US" dirty="0"/>
              <a:t> reminder</a:t>
            </a:r>
          </a:p>
          <a:p>
            <a:pPr eaLnBrk="1" hangingPunct="1"/>
            <a:r>
              <a:rPr lang="en-GB" altLang="en-US" dirty="0"/>
              <a:t>Simple structure to function</a:t>
            </a:r>
          </a:p>
          <a:p>
            <a:pPr eaLnBrk="1" hangingPunct="1"/>
            <a:endParaRPr lang="en-GB" altLang="en-US" dirty="0"/>
          </a:p>
          <a:p>
            <a:pPr eaLnBrk="1" hangingPunct="1"/>
            <a:r>
              <a:rPr lang="en-GB" altLang="en-US" dirty="0"/>
              <a:t>Predicting protein interactions/complex structure</a:t>
            </a:r>
          </a:p>
          <a:p>
            <a:pPr eaLnBrk="1" hangingPunct="1"/>
            <a:r>
              <a:rPr lang="en-GB" altLang="en-US" dirty="0"/>
              <a:t>Advanced AF2 </a:t>
            </a:r>
            <a:r>
              <a:rPr lang="en-GB" altLang="en-US" dirty="0" err="1"/>
              <a:t>eg</a:t>
            </a:r>
            <a:r>
              <a:rPr lang="en-GB" altLang="en-US" dirty="0"/>
              <a:t> multiple conformations</a:t>
            </a:r>
          </a:p>
          <a:p>
            <a:pPr eaLnBrk="1" hangingPunct="1"/>
            <a:r>
              <a:rPr lang="en-GB" altLang="en-US" dirty="0"/>
              <a:t>Deep Learning-based annotation methods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C8542E9-9320-4B50-9A70-7250B203E99E}"/>
              </a:ext>
            </a:extLst>
          </p:cNvPr>
          <p:cNvCxnSpPr>
            <a:cxnSpLocks/>
          </p:cNvCxnSpPr>
          <p:nvPr/>
        </p:nvCxnSpPr>
        <p:spPr>
          <a:xfrm>
            <a:off x="421160" y="3573016"/>
            <a:ext cx="11161240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650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>
            <a:spLocks noGrp="1"/>
          </p:cNvSpPr>
          <p:nvPr>
            <p:ph type="title"/>
          </p:nvPr>
        </p:nvSpPr>
        <p:spPr>
          <a:xfrm>
            <a:off x="838200" y="60325"/>
            <a:ext cx="10515600" cy="1325600"/>
          </a:xfrm>
          <a:prstGeom prst="rect">
            <a:avLst/>
          </a:prstGeom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rm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/>
              <a:t>AlphaFill AF2 and ligands</a:t>
            </a:r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body" idx="1"/>
          </p:nvPr>
        </p:nvSpPr>
        <p:spPr>
          <a:xfrm>
            <a:off x="649433" y="1339400"/>
            <a:ext cx="10982400" cy="1784800"/>
          </a:xfrm>
          <a:prstGeom prst="rect">
            <a:avLst/>
          </a:prstGeom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0" indent="0">
              <a:spcBef>
                <a:spcPts val="1333"/>
              </a:spcBef>
              <a:spcAft>
                <a:spcPts val="0"/>
              </a:spcAft>
              <a:buNone/>
            </a:pPr>
            <a:r>
              <a:rPr lang="en-GB"/>
              <a:t>AFDB models BLASTed against PDB-REDO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Where a ligand of interest (or an analogue) is found in a reasonably close homologue (eg &gt;70% sequence identity), it is transplanted into the AFDB model using a local structural alignment of binding residues</a:t>
            </a:r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 rotWithShape="1">
          <a:blip r:embed="rId3">
            <a:alphaModFix/>
          </a:blip>
          <a:srcRect l="26348" t="37786" r="16878" b="21622"/>
          <a:stretch/>
        </p:blipFill>
        <p:spPr>
          <a:xfrm>
            <a:off x="1596601" y="3044133"/>
            <a:ext cx="8202868" cy="320716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/>
          <p:nvPr/>
        </p:nvSpPr>
        <p:spPr>
          <a:xfrm>
            <a:off x="314566" y="6345667"/>
            <a:ext cx="6141473" cy="73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067" dirty="0" err="1"/>
              <a:t>Hekkelman</a:t>
            </a:r>
            <a:r>
              <a:rPr lang="en-GB" sz="1067" dirty="0"/>
              <a:t> et al (2022) Nature Methods https://doi.org/10.1038/s41592-022-01685-y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067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GB" sz="1067" dirty="0"/>
          </a:p>
        </p:txBody>
      </p:sp>
      <p:sp>
        <p:nvSpPr>
          <p:cNvPr id="238" name="Google Shape;238;p30"/>
          <p:cNvSpPr txBox="1"/>
          <p:nvPr/>
        </p:nvSpPr>
        <p:spPr>
          <a:xfrm>
            <a:off x="8753467" y="6251301"/>
            <a:ext cx="23564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>
                <a:solidFill>
                  <a:srgbClr val="0000FF"/>
                </a:solidFill>
              </a:rPr>
              <a:t>https://alphafill.eu/</a:t>
            </a:r>
            <a:endParaRPr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677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24CA-9397-3A7E-F041-C7C8DCCB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my microbial globin bind?</a:t>
            </a:r>
          </a:p>
        </p:txBody>
      </p:sp>
      <p:pic>
        <p:nvPicPr>
          <p:cNvPr id="5" name="Content Placeholder 4" descr="A close up of a model of a protein&#10;&#10;Description automatically generated">
            <a:extLst>
              <a:ext uri="{FF2B5EF4-FFF2-40B4-BE49-F238E27FC236}">
                <a16:creationId xmlns:a16="http://schemas.microsoft.com/office/drawing/2014/main" id="{C0D6E7E3-F904-1690-CF12-C44121223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"/>
          <a:stretch/>
        </p:blipFill>
        <p:spPr>
          <a:xfrm>
            <a:off x="5447928" y="1340768"/>
            <a:ext cx="6212090" cy="5184576"/>
          </a:xfrm>
        </p:spPr>
      </p:pic>
      <p:sp>
        <p:nvSpPr>
          <p:cNvPr id="6" name="Google Shape;565;g130345dbf3b_0_27">
            <a:extLst>
              <a:ext uri="{FF2B5EF4-FFF2-40B4-BE49-F238E27FC236}">
                <a16:creationId xmlns:a16="http://schemas.microsoft.com/office/drawing/2014/main" id="{78B7FB4E-5355-E27D-9402-5E847845A674}"/>
              </a:ext>
            </a:extLst>
          </p:cNvPr>
          <p:cNvSpPr txBox="1"/>
          <p:nvPr/>
        </p:nvSpPr>
        <p:spPr>
          <a:xfrm>
            <a:off x="335360" y="1494741"/>
            <a:ext cx="4680520" cy="4963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5079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Fold in itself is not very helpful here since the globin domain (like many others) is associated with different functions </a:t>
            </a:r>
          </a:p>
          <a:p>
            <a:pPr marL="5079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GB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79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AlphaFill</a:t>
            </a:r>
            <a:r>
              <a:rPr lang="en-GB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spots that the binding site of one is compatible with haem, while the other may bind fatty acid</a:t>
            </a:r>
            <a:endParaRPr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185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95400" y="2130426"/>
            <a:ext cx="10729192" cy="1470025"/>
          </a:xfrm>
        </p:spPr>
        <p:txBody>
          <a:bodyPr/>
          <a:lstStyle/>
          <a:p>
            <a:r>
              <a:rPr lang="en-GB" dirty="0"/>
              <a:t>Structure → Function methods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446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63F6AB1-F3DD-3D82-4C10-C16EC6CFE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313" y="476250"/>
            <a:ext cx="8062912" cy="838200"/>
          </a:xfrm>
        </p:spPr>
        <p:txBody>
          <a:bodyPr/>
          <a:lstStyle/>
          <a:p>
            <a:pPr eaLnBrk="1" hangingPunct="1"/>
            <a:r>
              <a:rPr lang="en-GB" altLang="en-US" sz="4000"/>
              <a:t>Functional sites from structure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24E0ABEC-4A58-CB39-AF2F-33C5D6E55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1412875"/>
            <a:ext cx="10729192" cy="4897438"/>
          </a:xfrm>
        </p:spPr>
        <p:txBody>
          <a:bodyPr/>
          <a:lstStyle/>
          <a:p>
            <a:pPr eaLnBrk="1" hangingPunct="1"/>
            <a:r>
              <a:rPr lang="en-GB" altLang="en-US" sz="2800" dirty="0"/>
              <a:t>General principle is to spot ways in which in which functional sites </a:t>
            </a:r>
            <a:r>
              <a:rPr lang="en-GB" altLang="en-US" sz="2800" dirty="0">
                <a:solidFill>
                  <a:srgbClr val="FF0000"/>
                </a:solidFill>
              </a:rPr>
              <a:t>differ</a:t>
            </a:r>
            <a:r>
              <a:rPr lang="en-GB" altLang="en-US" sz="2800" dirty="0"/>
              <a:t> from protein surface in general</a:t>
            </a:r>
          </a:p>
          <a:p>
            <a:pPr eaLnBrk="1" hangingPunct="1"/>
            <a:r>
              <a:rPr lang="en-GB" altLang="en-US" sz="2800" dirty="0"/>
              <a:t>Functional sites in general</a:t>
            </a:r>
          </a:p>
          <a:p>
            <a:pPr lvl="1" eaLnBrk="1" hangingPunct="1"/>
            <a:r>
              <a:rPr lang="en-GB" altLang="en-US" sz="2400" dirty="0"/>
              <a:t>Are typically conserved in sequence through evolution</a:t>
            </a:r>
          </a:p>
          <a:p>
            <a:pPr eaLnBrk="1" hangingPunct="1"/>
            <a:r>
              <a:rPr lang="en-GB" altLang="en-US" sz="2800" dirty="0"/>
              <a:t>Binding sites for ligands</a:t>
            </a:r>
          </a:p>
          <a:p>
            <a:pPr lvl="1" eaLnBrk="1" hangingPunct="1"/>
            <a:r>
              <a:rPr lang="en-GB" altLang="en-US" sz="2400" dirty="0"/>
              <a:t>Are often largest pockets, cavities of clefts on protein surface</a:t>
            </a:r>
          </a:p>
          <a:p>
            <a:pPr lvl="1" eaLnBrk="1" hangingPunct="1"/>
            <a:r>
              <a:rPr lang="en-GB" altLang="en-US" sz="2400" dirty="0"/>
              <a:t>May have unusual electrostatic properties</a:t>
            </a:r>
          </a:p>
          <a:p>
            <a:pPr lvl="1" eaLnBrk="1" hangingPunct="1"/>
            <a:r>
              <a:rPr lang="en-GB" altLang="en-US" sz="2400" dirty="0"/>
              <a:t>May have other specific preferences according to ligand </a:t>
            </a:r>
            <a:r>
              <a:rPr lang="en-GB" altLang="en-US" sz="2400" dirty="0" err="1"/>
              <a:t>eg</a:t>
            </a:r>
            <a:r>
              <a:rPr lang="en-GB" altLang="en-US" sz="2400" dirty="0"/>
              <a:t> carbohydrate</a:t>
            </a:r>
          </a:p>
          <a:p>
            <a:pPr eaLnBrk="1" hangingPunct="1"/>
            <a:r>
              <a:rPr lang="en-GB" altLang="en-US" sz="2800" dirty="0"/>
              <a:t>Catalytic sites</a:t>
            </a:r>
          </a:p>
          <a:p>
            <a:pPr lvl="1" eaLnBrk="1" hangingPunct="1"/>
            <a:r>
              <a:rPr lang="en-GB" altLang="en-US" sz="2400" dirty="0"/>
              <a:t>May evolve independently</a:t>
            </a:r>
          </a:p>
          <a:p>
            <a:pPr lvl="1" eaLnBrk="1" hangingPunct="1"/>
            <a:r>
              <a:rPr lang="en-GB" altLang="en-US" sz="2400" dirty="0"/>
              <a:t>May be revealed by spotting residues with unusual </a:t>
            </a:r>
            <a:r>
              <a:rPr lang="en-GB" altLang="en-US" sz="2400" dirty="0" err="1"/>
              <a:t>pKa</a:t>
            </a:r>
            <a:r>
              <a:rPr lang="en-GB" altLang="en-US" sz="2400" dirty="0"/>
              <a:t> values</a:t>
            </a:r>
          </a:p>
          <a:p>
            <a:pPr marL="457200" lvl="1" indent="0" eaLnBrk="1" hangingPunct="1">
              <a:buNone/>
            </a:pPr>
            <a:endParaRPr lang="en-GB" altLang="en-US" sz="2400" dirty="0"/>
          </a:p>
          <a:p>
            <a:pPr eaLnBrk="1" hangingPunct="1"/>
            <a:endParaRPr lang="en-GB" alt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5C0BBD2D-43D8-456A-9B40-E42AAB24F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3352" y="414338"/>
            <a:ext cx="11449272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altLang="en-US" sz="4000" dirty="0"/>
              <a:t>Functional sites are better conserved than the rest of the protein</a:t>
            </a:r>
          </a:p>
        </p:txBody>
      </p:sp>
      <p:pic>
        <p:nvPicPr>
          <p:cNvPr id="32771" name="Picture 3" descr="map_by_sequence_conservation">
            <a:extLst>
              <a:ext uri="{FF2B5EF4-FFF2-40B4-BE49-F238E27FC236}">
                <a16:creationId xmlns:a16="http://schemas.microsoft.com/office/drawing/2014/main" id="{79FC9A19-4D82-C8C2-877A-0F64F543D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76400"/>
            <a:ext cx="5970588" cy="42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 Box 4">
            <a:extLst>
              <a:ext uri="{FF2B5EF4-FFF2-40B4-BE49-F238E27FC236}">
                <a16:creationId xmlns:a16="http://schemas.microsoft.com/office/drawing/2014/main" id="{DCFA92B2-7CF1-96E8-7DCF-319C83913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4176" y="1828800"/>
            <a:ext cx="12414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00000"/>
              </a:buClr>
              <a:buSzPct val="45000"/>
              <a:buFont typeface="StarBats" charset="0"/>
              <a:buNone/>
            </a:pPr>
            <a:r>
              <a:rPr lang="en-GB" altLang="en-US" sz="2000"/>
              <a:t>Site of interaction with other proteins</a:t>
            </a:r>
          </a:p>
        </p:txBody>
      </p:sp>
      <p:sp>
        <p:nvSpPr>
          <p:cNvPr id="32773" name="Text Box 5">
            <a:extLst>
              <a:ext uri="{FF2B5EF4-FFF2-40B4-BE49-F238E27FC236}">
                <a16:creationId xmlns:a16="http://schemas.microsoft.com/office/drawing/2014/main" id="{C1F50CA4-7151-6F6A-FFCD-FE6EDD1B2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2667000"/>
            <a:ext cx="12414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buClr>
                <a:srgbClr val="000000"/>
              </a:buClr>
              <a:buSzPct val="45000"/>
              <a:buFont typeface="StarBats" charset="0"/>
              <a:buNone/>
            </a:pPr>
            <a:r>
              <a:rPr lang="en-GB" altLang="en-US" sz="2000"/>
              <a:t>ATP-binding site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E3051419-BBE6-B3D7-A793-150360063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1" y="4495800"/>
            <a:ext cx="12414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buClr>
                <a:srgbClr val="000000"/>
              </a:buClr>
              <a:buSzPct val="45000"/>
              <a:buFont typeface="StarBats" charset="0"/>
              <a:buNone/>
            </a:pPr>
            <a:r>
              <a:rPr lang="en-GB" altLang="en-US" sz="2000"/>
              <a:t>peptide binding site</a:t>
            </a:r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F674982A-6BE3-F62A-7003-A0EB264C9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6096000"/>
            <a:ext cx="4419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Clr>
                <a:srgbClr val="000000"/>
              </a:buClr>
              <a:buSzPct val="45000"/>
              <a:buFont typeface="StarBats" charset="0"/>
              <a:buNone/>
            </a:pPr>
            <a:r>
              <a:rPr lang="en-GB" altLang="en-US" sz="2400"/>
              <a:t>PknB protein kinase</a:t>
            </a:r>
          </a:p>
        </p:txBody>
      </p:sp>
      <p:sp>
        <p:nvSpPr>
          <p:cNvPr id="32776" name="Line 8">
            <a:extLst>
              <a:ext uri="{FF2B5EF4-FFF2-40B4-BE49-F238E27FC236}">
                <a16:creationId xmlns:a16="http://schemas.microsoft.com/office/drawing/2014/main" id="{0F054E22-99EE-2812-E693-599317CDE49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839200" y="2667000"/>
            <a:ext cx="381000" cy="152400"/>
          </a:xfrm>
          <a:prstGeom prst="line">
            <a:avLst/>
          </a:prstGeom>
          <a:noFill/>
          <a:ln w="444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7" name="Line 9">
            <a:extLst>
              <a:ext uri="{FF2B5EF4-FFF2-40B4-BE49-F238E27FC236}">
                <a16:creationId xmlns:a16="http://schemas.microsoft.com/office/drawing/2014/main" id="{E8F16000-0DF4-70D0-4678-72522C7696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3124200"/>
            <a:ext cx="914400" cy="76200"/>
          </a:xfrm>
          <a:prstGeom prst="line">
            <a:avLst/>
          </a:prstGeom>
          <a:noFill/>
          <a:ln w="444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8" name="Line 10">
            <a:extLst>
              <a:ext uri="{FF2B5EF4-FFF2-40B4-BE49-F238E27FC236}">
                <a16:creationId xmlns:a16="http://schemas.microsoft.com/office/drawing/2014/main" id="{9C60074D-6325-E9AF-C597-E98D2FB3B9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3200" y="4495800"/>
            <a:ext cx="1447800" cy="533400"/>
          </a:xfrm>
          <a:prstGeom prst="line">
            <a:avLst/>
          </a:prstGeom>
          <a:noFill/>
          <a:ln w="444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9" name="Text Box 11">
            <a:extLst>
              <a:ext uri="{FF2B5EF4-FFF2-40B4-BE49-F238E27FC236}">
                <a16:creationId xmlns:a16="http://schemas.microsoft.com/office/drawing/2014/main" id="{CBAB3BF4-E285-C862-58EF-A2C602225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4176" y="4191000"/>
            <a:ext cx="12414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00000"/>
              </a:buClr>
              <a:buSzPct val="45000"/>
              <a:buFont typeface="StarBats" charset="0"/>
              <a:buNone/>
            </a:pPr>
            <a:r>
              <a:rPr lang="en-GB" altLang="en-US" sz="2000">
                <a:solidFill>
                  <a:srgbClr val="663300"/>
                </a:solidFill>
              </a:rPr>
              <a:t>Core residues conserved for structural reasons</a:t>
            </a:r>
          </a:p>
        </p:txBody>
      </p:sp>
      <p:sp>
        <p:nvSpPr>
          <p:cNvPr id="32780" name="Line 12">
            <a:extLst>
              <a:ext uri="{FF2B5EF4-FFF2-40B4-BE49-F238E27FC236}">
                <a16:creationId xmlns:a16="http://schemas.microsoft.com/office/drawing/2014/main" id="{B76B7F8E-AD79-1505-5CA6-EEDA7A6C7A5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48600" y="4343400"/>
            <a:ext cx="1371600" cy="838200"/>
          </a:xfrm>
          <a:prstGeom prst="line">
            <a:avLst/>
          </a:prstGeom>
          <a:noFill/>
          <a:ln w="4445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5"/>
          <p:cNvSpPr txBox="1">
            <a:spLocks noGrp="1"/>
          </p:cNvSpPr>
          <p:nvPr>
            <p:ph type="title"/>
          </p:nvPr>
        </p:nvSpPr>
        <p:spPr>
          <a:xfrm>
            <a:off x="479376" y="404665"/>
            <a:ext cx="48240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</a:pPr>
            <a:r>
              <a:rPr lang="en-GB" sz="4000" dirty="0"/>
              <a:t>But think about the question you are trying to answer</a:t>
            </a:r>
            <a:endParaRPr sz="4000" dirty="0"/>
          </a:p>
        </p:txBody>
      </p:sp>
      <p:sp>
        <p:nvSpPr>
          <p:cNvPr id="633" name="Google Shape;633;p45"/>
          <p:cNvSpPr txBox="1">
            <a:spLocks noGrp="1"/>
          </p:cNvSpPr>
          <p:nvPr>
            <p:ph type="body" idx="1"/>
          </p:nvPr>
        </p:nvSpPr>
        <p:spPr>
          <a:xfrm>
            <a:off x="270933" y="2132856"/>
            <a:ext cx="4944400" cy="43204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Autofit/>
          </a:bodyPr>
          <a:lstStyle/>
          <a:p>
            <a:pPr marL="304792" indent="-26923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sz="2800" dirty="0" err="1"/>
              <a:t>Consurf</a:t>
            </a:r>
            <a:r>
              <a:rPr lang="en-GB" sz="2800" dirty="0"/>
              <a:t> maps sequence conservation onto a structure revealing functional sites</a:t>
            </a:r>
            <a:endParaRPr sz="2800" dirty="0"/>
          </a:p>
          <a:p>
            <a:pPr marL="304792" indent="-269233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sz="2800" dirty="0"/>
              <a:t>Excellent, general method, but results depend on sequence set chosen for mapping: selecting all or only near relatives gives different results.  Either might be more appropriate for you</a:t>
            </a:r>
            <a:endParaRPr sz="2800" dirty="0"/>
          </a:p>
        </p:txBody>
      </p:sp>
      <p:pic>
        <p:nvPicPr>
          <p:cNvPr id="634" name="Google Shape;634;p45"/>
          <p:cNvPicPr preferRelativeResize="0"/>
          <p:nvPr/>
        </p:nvPicPr>
        <p:blipFill rotWithShape="1">
          <a:blip r:embed="rId3">
            <a:alphaModFix/>
          </a:blip>
          <a:srcRect l="16812" t="3912" r="12988" b="754"/>
          <a:stretch/>
        </p:blipFill>
        <p:spPr>
          <a:xfrm>
            <a:off x="9166302" y="34467"/>
            <a:ext cx="2629133" cy="226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5"/>
          <p:cNvPicPr preferRelativeResize="0"/>
          <p:nvPr/>
        </p:nvPicPr>
        <p:blipFill rotWithShape="1">
          <a:blip r:embed="rId4">
            <a:alphaModFix/>
          </a:blip>
          <a:srcRect l="23735" t="2474" r="15378"/>
          <a:stretch/>
        </p:blipFill>
        <p:spPr>
          <a:xfrm>
            <a:off x="9137534" y="2299667"/>
            <a:ext cx="2629133" cy="2317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5"/>
          <p:cNvPicPr preferRelativeResize="0"/>
          <p:nvPr/>
        </p:nvPicPr>
        <p:blipFill rotWithShape="1">
          <a:blip r:embed="rId5">
            <a:alphaModFix/>
          </a:blip>
          <a:srcRect l="19363" t="3988" r="12479" b="361"/>
          <a:stretch/>
        </p:blipFill>
        <p:spPr>
          <a:xfrm>
            <a:off x="9141278" y="4564899"/>
            <a:ext cx="2552557" cy="2272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45"/>
          <p:cNvSpPr txBox="1"/>
          <p:nvPr/>
        </p:nvSpPr>
        <p:spPr>
          <a:xfrm>
            <a:off x="5906347" y="294640"/>
            <a:ext cx="3020800" cy="196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 300 homologues mixes different activities so no information on binding sites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5"/>
          <p:cNvSpPr txBox="1"/>
          <p:nvPr/>
        </p:nvSpPr>
        <p:spPr>
          <a:xfrm>
            <a:off x="5882362" y="3458334"/>
            <a:ext cx="3020800" cy="2339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restricting to a single protein family shows only ‘pink’ site 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functional </a:t>
            </a:r>
            <a:r>
              <a:rPr lang="en-GB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both Diptera and Lepidoptera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45"/>
          <p:cNvCxnSpPr/>
          <p:nvPr/>
        </p:nvCxnSpPr>
        <p:spPr>
          <a:xfrm>
            <a:off x="8873067" y="2448560"/>
            <a:ext cx="0" cy="4155600"/>
          </a:xfrm>
          <a:prstGeom prst="straightConnector1">
            <a:avLst/>
          </a:prstGeom>
          <a:noFill/>
          <a:ln w="2222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68078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CD4C4550-1391-A12E-3111-D7F60EEB3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100" y="23813"/>
            <a:ext cx="8605838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4400"/>
              <a:t>Pockets in protein structures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FFB8DD83-0F06-98CD-BCD2-8DF89335C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1062038"/>
            <a:ext cx="11233248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31800" indent="-323850"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SzPct val="70000"/>
              <a:buFontTx/>
              <a:buChar char="•"/>
            </a:pPr>
            <a:r>
              <a:rPr lang="en-GB" altLang="en-US" sz="2000" dirty="0"/>
              <a:t>The largest pocket is frequently the site of binding and/or enzymatic activity.  In single chain enzymes, the catalytic site is in the largest cleft in 83% of cases.</a:t>
            </a:r>
          </a:p>
          <a:p>
            <a:pPr eaLnBrk="1" hangingPunct="1">
              <a:spcBef>
                <a:spcPct val="20000"/>
              </a:spcBef>
              <a:buSzPct val="70000"/>
              <a:buFontTx/>
              <a:buChar char="•"/>
            </a:pPr>
            <a:r>
              <a:rPr lang="en-GB" altLang="en-US" sz="2000" dirty="0" err="1"/>
              <a:t>CASTp</a:t>
            </a:r>
            <a:r>
              <a:rPr lang="en-GB" altLang="en-US" sz="2000" dirty="0"/>
              <a:t> is one program that finds cavities</a:t>
            </a:r>
          </a:p>
        </p:txBody>
      </p:sp>
      <p:sp>
        <p:nvSpPr>
          <p:cNvPr id="36868" name="Text Box 7">
            <a:extLst>
              <a:ext uri="{FF2B5EF4-FFF2-40B4-BE49-F238E27FC236}">
                <a16:creationId xmlns:a16="http://schemas.microsoft.com/office/drawing/2014/main" id="{5752A62E-F1CB-9963-1697-8561F033E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240" y="6099583"/>
            <a:ext cx="230346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00000"/>
              </a:buClr>
              <a:buSzPct val="45000"/>
              <a:buFont typeface="StarBats" charset="0"/>
              <a:buNone/>
            </a:pPr>
            <a:r>
              <a:rPr lang="en-GB" altLang="en-US" sz="2800" dirty="0"/>
              <a:t>HIV protease</a:t>
            </a:r>
          </a:p>
        </p:txBody>
      </p:sp>
      <p:pic>
        <p:nvPicPr>
          <p:cNvPr id="36869" name="Picture 12" descr="castp_HIVp">
            <a:extLst>
              <a:ext uri="{FF2B5EF4-FFF2-40B4-BE49-F238E27FC236}">
                <a16:creationId xmlns:a16="http://schemas.microsoft.com/office/drawing/2014/main" id="{64FD4854-B434-9C2B-4563-F4EB3AEE0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2210644"/>
            <a:ext cx="2393950" cy="37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8" descr="castp">
            <a:extLst>
              <a:ext uri="{FF2B5EF4-FFF2-40B4-BE49-F238E27FC236}">
                <a16:creationId xmlns:a16="http://schemas.microsoft.com/office/drawing/2014/main" id="{F43867AA-17B2-D3FF-7BCE-BA0337F30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4" t="27676" r="15422" b="23734"/>
          <a:stretch>
            <a:fillRect/>
          </a:stretch>
        </p:blipFill>
        <p:spPr bwMode="auto">
          <a:xfrm>
            <a:off x="2423592" y="2210644"/>
            <a:ext cx="2736850" cy="35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Text Box 7">
            <a:extLst>
              <a:ext uri="{FF2B5EF4-FFF2-40B4-BE49-F238E27FC236}">
                <a16:creationId xmlns:a16="http://schemas.microsoft.com/office/drawing/2014/main" id="{93EEF9F4-E749-9216-42F4-8657B4D74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7982" y="6099584"/>
            <a:ext cx="35280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00000"/>
              </a:buClr>
              <a:buSzPct val="45000"/>
              <a:buFont typeface="StarBats" charset="0"/>
              <a:buNone/>
            </a:pPr>
            <a:r>
              <a:rPr lang="en-GB" altLang="en-US" sz="2800" dirty="0"/>
              <a:t>Lipid-binding protein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9eb43de0dc_0_0"/>
          <p:cNvSpPr txBox="1">
            <a:spLocks noGrp="1"/>
          </p:cNvSpPr>
          <p:nvPr>
            <p:ph type="title"/>
          </p:nvPr>
        </p:nvSpPr>
        <p:spPr>
          <a:xfrm>
            <a:off x="391168" y="222900"/>
            <a:ext cx="108940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</a:pPr>
            <a:r>
              <a:rPr lang="en-GB" sz="4879" dirty="0"/>
              <a:t>But take care with AF2 models</a:t>
            </a:r>
            <a:endParaRPr sz="4879" dirty="0"/>
          </a:p>
        </p:txBody>
      </p:sp>
      <p:pic>
        <p:nvPicPr>
          <p:cNvPr id="646" name="Google Shape;646;g29eb43de0d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31" y="1548517"/>
            <a:ext cx="3322500" cy="45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29eb43de0d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500" y="1656151"/>
            <a:ext cx="3719912" cy="43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29eb43de0d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5336" y="2456635"/>
            <a:ext cx="3291299" cy="1147467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29eb43de0dc_0_0"/>
          <p:cNvSpPr/>
          <p:nvPr/>
        </p:nvSpPr>
        <p:spPr>
          <a:xfrm>
            <a:off x="4163433" y="3604100"/>
            <a:ext cx="1272000" cy="41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g29eb43de0dc_0_0"/>
          <p:cNvSpPr txBox="1"/>
          <p:nvPr/>
        </p:nvSpPr>
        <p:spPr>
          <a:xfrm>
            <a:off x="4055133" y="2892133"/>
            <a:ext cx="1332800" cy="4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CastP</a:t>
            </a: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g29eb43de0dc_0_0"/>
          <p:cNvSpPr txBox="1"/>
          <p:nvPr/>
        </p:nvSpPr>
        <p:spPr>
          <a:xfrm>
            <a:off x="743700" y="6137667"/>
            <a:ext cx="5026400" cy="5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60000"/>
              </a:lnSpc>
              <a:spcBef>
                <a:spcPts val="400"/>
              </a:spcBef>
              <a:spcAft>
                <a:spcPts val="1600"/>
              </a:spcAft>
            </a:pPr>
            <a:r>
              <a:rPr lang="en-GB" sz="2000">
                <a:solidFill>
                  <a:srgbClr val="0A0A0A"/>
                </a:solidFill>
                <a:latin typeface="Calibri"/>
                <a:ea typeface="Calibri"/>
                <a:cs typeface="Calibri"/>
                <a:sym typeface="Calibri"/>
              </a:rPr>
              <a:t>Human SRSF protein kinase 2, PDB 7zkx</a:t>
            </a:r>
            <a:endParaRPr sz="4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852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g29fbcb2038f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6568" y="2374767"/>
            <a:ext cx="3115433" cy="1229333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29fbcb2038f_0_9"/>
          <p:cNvSpPr txBox="1">
            <a:spLocks noGrp="1"/>
          </p:cNvSpPr>
          <p:nvPr>
            <p:ph type="title"/>
          </p:nvPr>
        </p:nvSpPr>
        <p:spPr>
          <a:xfrm>
            <a:off x="391168" y="222900"/>
            <a:ext cx="108940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</a:pPr>
            <a:r>
              <a:rPr lang="en-GB" sz="4879" dirty="0"/>
              <a:t>But take care with AF2 models</a:t>
            </a:r>
            <a:endParaRPr sz="4879" dirty="0"/>
          </a:p>
        </p:txBody>
      </p:sp>
      <p:sp>
        <p:nvSpPr>
          <p:cNvPr id="659" name="Google Shape;659;g29fbcb2038f_0_9"/>
          <p:cNvSpPr/>
          <p:nvPr/>
        </p:nvSpPr>
        <p:spPr>
          <a:xfrm>
            <a:off x="4163433" y="3604100"/>
            <a:ext cx="1272000" cy="417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g29fbcb2038f_0_9"/>
          <p:cNvSpPr txBox="1"/>
          <p:nvPr/>
        </p:nvSpPr>
        <p:spPr>
          <a:xfrm>
            <a:off x="4055133" y="2892133"/>
            <a:ext cx="1332800" cy="4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CastP</a:t>
            </a:r>
            <a:endParaRPr sz="3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g29fbcb2038f_0_9"/>
          <p:cNvSpPr txBox="1"/>
          <p:nvPr/>
        </p:nvSpPr>
        <p:spPr>
          <a:xfrm>
            <a:off x="743700" y="6137667"/>
            <a:ext cx="5820000" cy="5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60000"/>
              </a:lnSpc>
              <a:spcBef>
                <a:spcPts val="400"/>
              </a:spcBef>
              <a:spcAft>
                <a:spcPts val="1600"/>
              </a:spcAft>
            </a:pPr>
            <a:r>
              <a:rPr lang="en-GB" sz="2000">
                <a:solidFill>
                  <a:srgbClr val="0A0A0A"/>
                </a:solidFill>
                <a:latin typeface="Calibri"/>
                <a:ea typeface="Calibri"/>
                <a:cs typeface="Calibri"/>
                <a:sym typeface="Calibri"/>
              </a:rPr>
              <a:t>Human SRSF protein kinase 2, AFDB A</a:t>
            </a:r>
            <a:r>
              <a:rPr lang="en-GB" sz="1600">
                <a:solidFill>
                  <a:srgbClr val="0A0A0A"/>
                </a:solidFill>
              </a:rPr>
              <a:t>F-P78362-F1</a:t>
            </a:r>
            <a:endParaRPr sz="41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2" name="Google Shape;662;g29fbcb2038f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1" y="1751701"/>
            <a:ext cx="3648732" cy="3388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g29fbcb2038f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7034" y="1751700"/>
            <a:ext cx="3772833" cy="3807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372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9" descr="dross1.png">
            <a:extLst>
              <a:ext uri="{FF2B5EF4-FFF2-40B4-BE49-F238E27FC236}">
                <a16:creationId xmlns:a16="http://schemas.microsoft.com/office/drawing/2014/main" id="{1EE89E6A-92DC-BC5C-007F-90203A866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527" y="1447800"/>
            <a:ext cx="3154362" cy="389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4">
            <a:extLst>
              <a:ext uri="{FF2B5EF4-FFF2-40B4-BE49-F238E27FC236}">
                <a16:creationId xmlns:a16="http://schemas.microsoft.com/office/drawing/2014/main" id="{D6499BB6-9A40-3FE6-3E95-D07BED753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639" y="76200"/>
            <a:ext cx="86058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4000"/>
              <a:t>Electrostatic characteristics</a:t>
            </a:r>
          </a:p>
        </p:txBody>
      </p:sp>
      <p:sp>
        <p:nvSpPr>
          <p:cNvPr id="38916" name="Rectangle 5">
            <a:extLst>
              <a:ext uri="{FF2B5EF4-FFF2-40B4-BE49-F238E27FC236}">
                <a16:creationId xmlns:a16="http://schemas.microsoft.com/office/drawing/2014/main" id="{18274D96-F202-23E1-1DD6-6520A0D77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990600"/>
            <a:ext cx="11521279" cy="67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31800" indent="-323850"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07950" indent="0" eaLnBrk="1" hangingPunct="1">
              <a:spcBef>
                <a:spcPct val="20000"/>
              </a:spcBef>
              <a:buSzPct val="70000"/>
            </a:pPr>
            <a:r>
              <a:rPr lang="en-GB" altLang="en-US" sz="2200" dirty="0"/>
              <a:t>Regions of strong positive or negative electrostatic potential are often functionally important. </a:t>
            </a:r>
          </a:p>
        </p:txBody>
      </p:sp>
      <p:sp>
        <p:nvSpPr>
          <p:cNvPr id="38917" name="Line 7">
            <a:extLst>
              <a:ext uri="{FF2B5EF4-FFF2-40B4-BE49-F238E27FC236}">
                <a16:creationId xmlns:a16="http://schemas.microsoft.com/office/drawing/2014/main" id="{9054A8DB-253A-B276-D738-643B4667D5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39616" y="4077072"/>
            <a:ext cx="576064" cy="1572772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18" name="Text Box 8">
            <a:extLst>
              <a:ext uri="{FF2B5EF4-FFF2-40B4-BE49-F238E27FC236}">
                <a16:creationId xmlns:a16="http://schemas.microsoft.com/office/drawing/2014/main" id="{0DC0DD81-47FE-E530-7F10-FA8DA8463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959" y="5733256"/>
            <a:ext cx="598504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00000"/>
              </a:buClr>
              <a:buSzPct val="45000"/>
              <a:buFont typeface="StarBats" charset="0"/>
              <a:buNone/>
            </a:pPr>
            <a:r>
              <a:rPr lang="en-GB" altLang="en-US" sz="2000" dirty="0"/>
              <a:t>DNA-binding surface of E2 DNA-binding protein. </a:t>
            </a:r>
          </a:p>
          <a:p>
            <a:pPr>
              <a:buClr>
                <a:srgbClr val="000000"/>
              </a:buClr>
              <a:buSzPct val="45000"/>
              <a:buFont typeface="StarBats" charset="0"/>
              <a:buNone/>
            </a:pPr>
            <a:r>
              <a:rPr lang="en-GB" altLang="en-US" sz="2000" dirty="0"/>
              <a:t>Negatively-charged ligand – positively-charged site</a:t>
            </a:r>
          </a:p>
          <a:p>
            <a:pPr>
              <a:buClr>
                <a:srgbClr val="000000"/>
              </a:buClr>
              <a:buSzPct val="45000"/>
              <a:buFont typeface="StarBats" charset="0"/>
              <a:buNone/>
            </a:pPr>
            <a:endParaRPr lang="en-GB" altLang="en-US" sz="2000" dirty="0"/>
          </a:p>
        </p:txBody>
      </p:sp>
      <p:pic>
        <p:nvPicPr>
          <p:cNvPr id="38919" name="Picture 12" descr="ace2">
            <a:extLst>
              <a:ext uri="{FF2B5EF4-FFF2-40B4-BE49-F238E27FC236}">
                <a16:creationId xmlns:a16="http://schemas.microsoft.com/office/drawing/2014/main" id="{B2283B22-0034-7A11-6CC6-8726301C7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287" y="1563269"/>
            <a:ext cx="4318495" cy="3457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0" name="Text Box 13">
            <a:extLst>
              <a:ext uri="{FF2B5EF4-FFF2-40B4-BE49-F238E27FC236}">
                <a16:creationId xmlns:a16="http://schemas.microsoft.com/office/drawing/2014/main" id="{2F9E250A-74D3-8846-D845-A8F10F6D1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7764" y="5257800"/>
            <a:ext cx="4114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000000"/>
              </a:buClr>
              <a:buSzPct val="45000"/>
              <a:buFont typeface="StarBats" charset="0"/>
              <a:buNone/>
            </a:pPr>
            <a:r>
              <a:rPr lang="en-GB" altLang="en-US" sz="2000" dirty="0"/>
              <a:t>Binding site of the enzyme acetylcholinesterase.  </a:t>
            </a:r>
          </a:p>
          <a:p>
            <a:pPr>
              <a:buClr>
                <a:srgbClr val="000000"/>
              </a:buClr>
              <a:buSzPct val="45000"/>
              <a:buFont typeface="StarBats" charset="0"/>
              <a:buNone/>
            </a:pPr>
            <a:r>
              <a:rPr lang="en-GB" altLang="en-US" sz="2000" dirty="0"/>
              <a:t>Positively-charged substrate – negatively-charged site</a:t>
            </a:r>
          </a:p>
        </p:txBody>
      </p:sp>
      <p:sp>
        <p:nvSpPr>
          <p:cNvPr id="38921" name="Line 14">
            <a:extLst>
              <a:ext uri="{FF2B5EF4-FFF2-40B4-BE49-F238E27FC236}">
                <a16:creationId xmlns:a16="http://schemas.microsoft.com/office/drawing/2014/main" id="{42B7E5F9-600F-DF1D-9442-A3E733D3FB7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192344" y="3645024"/>
            <a:ext cx="8384" cy="1602861"/>
          </a:xfrm>
          <a:prstGeom prst="line">
            <a:avLst/>
          </a:prstGeom>
          <a:noFill/>
          <a:ln w="19050">
            <a:solidFill>
              <a:srgbClr val="FF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Why model proteins?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We want to understand their function better</a:t>
            </a:r>
          </a:p>
          <a:p>
            <a:pPr lvl="1" eaLnBrk="1" hangingPunct="1"/>
            <a:r>
              <a:rPr lang="en-GB" altLang="en-US"/>
              <a:t>Function depends more directly on the 3D structure than the sequence</a:t>
            </a:r>
          </a:p>
          <a:p>
            <a:pPr eaLnBrk="1" hangingPunct="1"/>
            <a:r>
              <a:rPr lang="en-GB" altLang="en-US"/>
              <a:t>We can use structure-based function prediction methods as well as sequence information</a:t>
            </a:r>
          </a:p>
          <a:p>
            <a:pPr eaLnBrk="1" hangingPunct="1"/>
            <a:r>
              <a:rPr lang="en-GB" altLang="en-US"/>
              <a:t>We can sometimes make novel predictions (BLAST will never predict novel functions!)</a:t>
            </a:r>
          </a:p>
          <a:p>
            <a:pPr eaLnBrk="1" hangingPunct="1">
              <a:buFontTx/>
              <a:buNone/>
            </a:pPr>
            <a:endParaRPr lang="en-GB" altLang="en-US"/>
          </a:p>
          <a:p>
            <a:pPr lvl="1"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12427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2527439F-AE92-CB44-F56D-206AC350B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333376"/>
            <a:ext cx="5365229" cy="1325563"/>
          </a:xfrm>
        </p:spPr>
        <p:txBody>
          <a:bodyPr/>
          <a:lstStyle/>
          <a:p>
            <a:r>
              <a:rPr lang="en-GB" altLang="en-US" dirty="0"/>
              <a:t>Carbohydrate-binding sites</a:t>
            </a:r>
          </a:p>
        </p:txBody>
      </p:sp>
      <p:sp>
        <p:nvSpPr>
          <p:cNvPr id="47107" name="Content Placeholder 4">
            <a:extLst>
              <a:ext uri="{FF2B5EF4-FFF2-40B4-BE49-F238E27FC236}">
                <a16:creationId xmlns:a16="http://schemas.microsoft.com/office/drawing/2014/main" id="{B80B4749-F4EC-38D6-9C0B-21E10BD40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980" y="2295525"/>
            <a:ext cx="4772821" cy="4351338"/>
          </a:xfrm>
        </p:spPr>
        <p:txBody>
          <a:bodyPr/>
          <a:lstStyle/>
          <a:p>
            <a:r>
              <a:rPr lang="en-GB" altLang="en-US" sz="2400" dirty="0"/>
              <a:t>Common residues can make either hydrophobic interactions of H-bonds with bound carbohydrate</a:t>
            </a:r>
          </a:p>
          <a:p>
            <a:r>
              <a:rPr lang="en-GB" altLang="en-US" sz="2400" dirty="0"/>
              <a:t>Exposed planes of aromatic residues are particularly characteristic since they interact very favourably with the hydrophobic flat surfaces of carbohydrate rings</a:t>
            </a:r>
          </a:p>
        </p:txBody>
      </p:sp>
      <p:pic>
        <p:nvPicPr>
          <p:cNvPr id="47108" name="Picture 8">
            <a:extLst>
              <a:ext uri="{FF2B5EF4-FFF2-40B4-BE49-F238E27FC236}">
                <a16:creationId xmlns:a16="http://schemas.microsoft.com/office/drawing/2014/main" id="{1B9B29AF-F627-E3D1-3685-3D90909C3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00"/>
          <a:stretch>
            <a:fillRect/>
          </a:stretch>
        </p:blipFill>
        <p:spPr bwMode="auto">
          <a:xfrm>
            <a:off x="5880101" y="550863"/>
            <a:ext cx="4606925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TextBox 9">
            <a:extLst>
              <a:ext uri="{FF2B5EF4-FFF2-40B4-BE49-F238E27FC236}">
                <a16:creationId xmlns:a16="http://schemas.microsoft.com/office/drawing/2014/main" id="{BCA94F8B-57CC-0494-CB63-49A321249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1901" y="2927350"/>
            <a:ext cx="39608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1600">
                <a:solidFill>
                  <a:srgbClr val="7030A0"/>
                </a:solidFill>
              </a:rPr>
              <a:t>Carbohydrate-binding</a:t>
            </a:r>
            <a:r>
              <a:rPr lang="en-GB" altLang="en-US" sz="1600"/>
              <a:t>; </a:t>
            </a:r>
            <a:r>
              <a:rPr lang="en-GB" altLang="en-US" sz="1600">
                <a:solidFill>
                  <a:srgbClr val="C00000"/>
                </a:solidFill>
              </a:rPr>
              <a:t>any ligand-binding</a:t>
            </a:r>
            <a:r>
              <a:rPr lang="en-GB" altLang="en-US" sz="1600"/>
              <a:t>; </a:t>
            </a:r>
            <a:r>
              <a:rPr lang="en-GB" altLang="en-US" sz="1600">
                <a:solidFill>
                  <a:srgbClr val="FFC000"/>
                </a:solidFill>
              </a:rPr>
              <a:t>DNA-binding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71CDAD-D657-49E2-8070-E3DC004FD00A}"/>
              </a:ext>
            </a:extLst>
          </p:cNvPr>
          <p:cNvSpPr/>
          <p:nvPr/>
        </p:nvSpPr>
        <p:spPr>
          <a:xfrm>
            <a:off x="6816725" y="1414464"/>
            <a:ext cx="215900" cy="1296987"/>
          </a:xfrm>
          <a:prstGeom prst="ellipse">
            <a:avLst/>
          </a:prstGeom>
          <a:noFill/>
          <a:ln w="349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6BF291-7F4E-4EC8-BB44-7A8659BFC8EF}"/>
              </a:ext>
            </a:extLst>
          </p:cNvPr>
          <p:cNvSpPr/>
          <p:nvPr/>
        </p:nvSpPr>
        <p:spPr>
          <a:xfrm>
            <a:off x="9955214" y="693738"/>
            <a:ext cx="287337" cy="2089150"/>
          </a:xfrm>
          <a:prstGeom prst="ellipse">
            <a:avLst/>
          </a:prstGeom>
          <a:noFill/>
          <a:ln w="349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47112" name="TextBox 6">
            <a:extLst>
              <a:ext uri="{FF2B5EF4-FFF2-40B4-BE49-F238E27FC236}">
                <a16:creationId xmlns:a16="http://schemas.microsoft.com/office/drawing/2014/main" id="{F050975A-3399-1C90-A58B-05F336970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2926" y="3260726"/>
            <a:ext cx="255587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900"/>
              <a:t>Malik and Ahmad (2007) BMC Struct. Biol. 7:1 </a:t>
            </a:r>
          </a:p>
        </p:txBody>
      </p:sp>
      <p:pic>
        <p:nvPicPr>
          <p:cNvPr id="47113" name="Picture 13">
            <a:extLst>
              <a:ext uri="{FF2B5EF4-FFF2-40B4-BE49-F238E27FC236}">
                <a16:creationId xmlns:a16="http://schemas.microsoft.com/office/drawing/2014/main" id="{BC895DDF-F807-ADEF-9285-829E053DD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4" t="46309" r="25995"/>
          <a:stretch>
            <a:fillRect/>
          </a:stretch>
        </p:blipFill>
        <p:spPr bwMode="auto">
          <a:xfrm>
            <a:off x="6096001" y="3543301"/>
            <a:ext cx="2568575" cy="298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4" name="TextBox 6">
            <a:extLst>
              <a:ext uri="{FF2B5EF4-FFF2-40B4-BE49-F238E27FC236}">
                <a16:creationId xmlns:a16="http://schemas.microsoft.com/office/drawing/2014/main" id="{373C1970-9AF9-A3F6-6A99-8017C35B5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4201" y="6416675"/>
            <a:ext cx="255746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900"/>
              <a:t>Boraston et al. (2004) Biochem. J. 382:769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2" descr="STP_exampl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2002" y="1406536"/>
            <a:ext cx="4573101" cy="487763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2"/>
          <p:cNvSpPr txBox="1">
            <a:spLocks noGrp="1"/>
          </p:cNvSpPr>
          <p:nvPr>
            <p:ph type="title"/>
          </p:nvPr>
        </p:nvSpPr>
        <p:spPr>
          <a:xfrm>
            <a:off x="670984" y="390525"/>
            <a:ext cx="10972800" cy="99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GB"/>
              <a:t>Binding sites from statistics</a:t>
            </a:r>
            <a:endParaRPr/>
          </a:p>
        </p:txBody>
      </p:sp>
      <p:sp>
        <p:nvSpPr>
          <p:cNvPr id="590" name="Google Shape;590;p42"/>
          <p:cNvSpPr txBox="1">
            <a:spLocks noGrp="1"/>
          </p:cNvSpPr>
          <p:nvPr>
            <p:ph type="body" idx="2"/>
          </p:nvPr>
        </p:nvSpPr>
        <p:spPr>
          <a:xfrm>
            <a:off x="423400" y="1585167"/>
            <a:ext cx="5177200" cy="484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Autofit/>
          </a:bodyPr>
          <a:lstStyle/>
          <a:p>
            <a:pPr marL="304792" indent="-304792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GB" sz="3200"/>
              <a:t>STP (surface triplet propensities)</a:t>
            </a:r>
            <a:endParaRPr/>
          </a:p>
          <a:p>
            <a:pPr marL="304792" indent="-304792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GB" sz="3200"/>
              <a:t>13 atom types → 455 triplets</a:t>
            </a:r>
            <a:endParaRPr/>
          </a:p>
          <a:p>
            <a:pPr marL="304792" indent="-304792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GB" sz="3200"/>
              <a:t>Distribution in binding vs non-binding sites varies</a:t>
            </a:r>
            <a:endParaRPr/>
          </a:p>
          <a:p>
            <a:pPr marL="304792" indent="-304792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GB" sz="3200"/>
              <a:t>Designed for small molecules, works on PPIs, including flat surfaces</a:t>
            </a:r>
            <a:endParaRPr/>
          </a:p>
        </p:txBody>
      </p:sp>
      <p:sp>
        <p:nvSpPr>
          <p:cNvPr id="591" name="Google Shape;591;p42"/>
          <p:cNvSpPr txBox="1"/>
          <p:nvPr/>
        </p:nvSpPr>
        <p:spPr>
          <a:xfrm>
            <a:off x="6833616" y="6301773"/>
            <a:ext cx="4938000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opus.bch.ed.ac.uk/stp</a:t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6977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1501" y="1774851"/>
            <a:ext cx="3328988" cy="373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3"/>
          <p:cNvPicPr preferRelativeResize="0"/>
          <p:nvPr/>
        </p:nvPicPr>
        <p:blipFill rotWithShape="1">
          <a:blip r:embed="rId4">
            <a:alphaModFix/>
          </a:blip>
          <a:srcRect l="3229"/>
          <a:stretch/>
        </p:blipFill>
        <p:spPr>
          <a:xfrm>
            <a:off x="8286767" y="1844667"/>
            <a:ext cx="3231333" cy="3730632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43"/>
          <p:cNvSpPr txBox="1">
            <a:spLocks noGrp="1"/>
          </p:cNvSpPr>
          <p:nvPr>
            <p:ph type="title"/>
          </p:nvPr>
        </p:nvSpPr>
        <p:spPr>
          <a:xfrm>
            <a:off x="402144" y="365125"/>
            <a:ext cx="11406861" cy="132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sz="4800" dirty="0"/>
              <a:t>Different probes for different binding sites</a:t>
            </a:r>
            <a:endParaRPr sz="4800" dirty="0"/>
          </a:p>
        </p:txBody>
      </p:sp>
      <p:sp>
        <p:nvSpPr>
          <p:cNvPr id="600" name="Google Shape;600;p43"/>
          <p:cNvSpPr txBox="1">
            <a:spLocks noGrp="1"/>
          </p:cNvSpPr>
          <p:nvPr>
            <p:ph type="body" idx="1"/>
          </p:nvPr>
        </p:nvSpPr>
        <p:spPr>
          <a:xfrm>
            <a:off x="143933" y="1981200"/>
            <a:ext cx="4620800" cy="388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304792" indent="-30479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GB" sz="3733" dirty="0"/>
              <a:t>Hydroxyl group can be used to probe for carbohydrate binding sites</a:t>
            </a:r>
            <a:endParaRPr dirty="0"/>
          </a:p>
          <a:p>
            <a:pPr marL="304792" indent="-304792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GB" sz="3733" dirty="0"/>
              <a:t>Phosphate oxygen used for </a:t>
            </a:r>
            <a:r>
              <a:rPr lang="en-GB" dirty="0"/>
              <a:t>binding</a:t>
            </a:r>
            <a:r>
              <a:rPr lang="en-GB" sz="3733" dirty="0"/>
              <a:t> sites of phosphorylated ligands</a:t>
            </a:r>
            <a:endParaRPr dirty="0"/>
          </a:p>
        </p:txBody>
      </p:sp>
      <p:sp>
        <p:nvSpPr>
          <p:cNvPr id="601" name="Google Shape;601;p43"/>
          <p:cNvSpPr txBox="1"/>
          <p:nvPr/>
        </p:nvSpPr>
        <p:spPr>
          <a:xfrm>
            <a:off x="5484284" y="5589588"/>
            <a:ext cx="2531600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ISMBLab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3"/>
          <p:cNvSpPr txBox="1"/>
          <p:nvPr/>
        </p:nvSpPr>
        <p:spPr>
          <a:xfrm>
            <a:off x="9072033" y="5589588"/>
            <a:ext cx="2017200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SiteHound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3"/>
          <p:cNvSpPr txBox="1"/>
          <p:nvPr/>
        </p:nvSpPr>
        <p:spPr>
          <a:xfrm>
            <a:off x="3077633" y="6157911"/>
            <a:ext cx="4938000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GB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ismblab.genomics.sinica.edu.tw</a:t>
            </a:r>
            <a:endParaRPr sz="1867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3"/>
          <p:cNvSpPr txBox="1"/>
          <p:nvPr/>
        </p:nvSpPr>
        <p:spPr>
          <a:xfrm>
            <a:off x="8015816" y="6157911"/>
            <a:ext cx="4636400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</a:pPr>
            <a:r>
              <a:rPr lang="en-GB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sitehound.sanchezlab.org/</a:t>
            </a:r>
            <a:endParaRPr sz="1867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5782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4"/>
          <p:cNvSpPr txBox="1">
            <a:spLocks noGrp="1"/>
          </p:cNvSpPr>
          <p:nvPr>
            <p:ph type="title"/>
          </p:nvPr>
        </p:nvSpPr>
        <p:spPr>
          <a:xfrm>
            <a:off x="516704" y="830539"/>
            <a:ext cx="46736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GB" sz="5467"/>
              <a:t>Theoretical microscopic titration</a:t>
            </a:r>
            <a:endParaRPr sz="5200"/>
          </a:p>
        </p:txBody>
      </p:sp>
      <p:sp>
        <p:nvSpPr>
          <p:cNvPr id="622" name="Google Shape;622;p44"/>
          <p:cNvSpPr txBox="1">
            <a:spLocks noGrp="1"/>
          </p:cNvSpPr>
          <p:nvPr>
            <p:ph type="body" idx="1"/>
          </p:nvPr>
        </p:nvSpPr>
        <p:spPr>
          <a:xfrm>
            <a:off x="328247" y="2794057"/>
            <a:ext cx="443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rmAutofit/>
          </a:bodyPr>
          <a:lstStyle/>
          <a:p>
            <a:pPr marL="304792" indent="-30479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GB"/>
              <a:t>Computer analysis of a reliable protein structure can predict pKa values for acids and bases.  Residues with perturbed pKa values are possible catalytic residues, especially if clustered.</a:t>
            </a:r>
            <a:endParaRPr/>
          </a:p>
        </p:txBody>
      </p:sp>
      <p:pic>
        <p:nvPicPr>
          <p:cNvPr id="623" name="Google Shape;623;p44" descr="thematics_TIM_Hi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3200" y="527051"/>
            <a:ext cx="3505200" cy="23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4"/>
          <p:cNvSpPr txBox="1"/>
          <p:nvPr/>
        </p:nvSpPr>
        <p:spPr>
          <a:xfrm>
            <a:off x="9676800" y="776301"/>
            <a:ext cx="22104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pKa of His95 is atypical compared to other His residues in enzyme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4"/>
          <p:cNvSpPr txBox="1"/>
          <p:nvPr/>
        </p:nvSpPr>
        <p:spPr>
          <a:xfrm>
            <a:off x="9676800" y="3883035"/>
            <a:ext cx="22104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His95 and other residues with atypical pKa cluster at catalytic site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6" name="Google Shape;626;p44" descr="thematics_TI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83200" y="3443288"/>
            <a:ext cx="3429000" cy="2805112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44"/>
          <p:cNvSpPr/>
          <p:nvPr/>
        </p:nvSpPr>
        <p:spPr>
          <a:xfrm>
            <a:off x="6381584" y="6279176"/>
            <a:ext cx="5393200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www.pool.neu.edu/wPOOL/index2.jsp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2910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95400" y="2130426"/>
            <a:ext cx="10729192" cy="1470025"/>
          </a:xfrm>
        </p:spPr>
        <p:txBody>
          <a:bodyPr/>
          <a:lstStyle/>
          <a:p>
            <a:r>
              <a:rPr lang="en-GB" dirty="0"/>
              <a:t>Case study from Structural Genomics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674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7"/>
          <p:cNvSpPr txBox="1">
            <a:spLocks noGrp="1"/>
          </p:cNvSpPr>
          <p:nvPr>
            <p:ph type="title"/>
          </p:nvPr>
        </p:nvSpPr>
        <p:spPr>
          <a:xfrm>
            <a:off x="143339" y="274637"/>
            <a:ext cx="5390400" cy="99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/>
              <a:t>GxGYxYP proteins</a:t>
            </a:r>
            <a:endParaRPr/>
          </a:p>
        </p:txBody>
      </p:sp>
      <p:sp>
        <p:nvSpPr>
          <p:cNvPr id="685" name="Google Shape;685;p47"/>
          <p:cNvSpPr txBox="1">
            <a:spLocks noGrp="1"/>
          </p:cNvSpPr>
          <p:nvPr>
            <p:ph type="body" idx="1"/>
          </p:nvPr>
        </p:nvSpPr>
        <p:spPr>
          <a:xfrm>
            <a:off x="0" y="1412776"/>
            <a:ext cx="5520000" cy="525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304792" indent="-28701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dirty="0"/>
              <a:t>Named for a conserved sequence motif. Molecular function unknown</a:t>
            </a:r>
            <a:endParaRPr dirty="0"/>
          </a:p>
          <a:p>
            <a:pPr marL="304792" indent="-287013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dirty="0"/>
              <a:t>Over-represented in gut bacteria</a:t>
            </a:r>
            <a:endParaRPr dirty="0"/>
          </a:p>
          <a:p>
            <a:pPr marL="304792" indent="-287013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dirty="0"/>
              <a:t>Found in </a:t>
            </a:r>
            <a:r>
              <a:rPr lang="en-GB" dirty="0">
                <a:solidFill>
                  <a:srgbClr val="FF0000"/>
                </a:solidFill>
              </a:rPr>
              <a:t>P</a:t>
            </a:r>
            <a:r>
              <a:rPr lang="en-GB" dirty="0"/>
              <a:t>olysaccharide </a:t>
            </a:r>
            <a:r>
              <a:rPr lang="en-GB" dirty="0">
                <a:solidFill>
                  <a:srgbClr val="FF0000"/>
                </a:solidFill>
              </a:rPr>
              <a:t>U</a:t>
            </a:r>
            <a:r>
              <a:rPr lang="en-GB" dirty="0"/>
              <a:t>tilization </a:t>
            </a:r>
            <a:r>
              <a:rPr lang="en-GB" dirty="0">
                <a:solidFill>
                  <a:srgbClr val="FF0000"/>
                </a:solidFill>
              </a:rPr>
              <a:t>L</a:t>
            </a:r>
            <a:r>
              <a:rPr lang="en-GB" dirty="0"/>
              <a:t>oci in </a:t>
            </a:r>
            <a:r>
              <a:rPr lang="en-GB" i="1" dirty="0"/>
              <a:t>Bacteroides </a:t>
            </a:r>
            <a:r>
              <a:rPr lang="en-GB" i="1" dirty="0" err="1"/>
              <a:t>thetaiotaomicron</a:t>
            </a:r>
            <a:endParaRPr lang="en-GB" dirty="0"/>
          </a:p>
          <a:p>
            <a:pPr marL="304792" indent="-287013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dirty="0"/>
              <a:t>These loci are an example of the gene neighbourhood means of deriving functional linkages</a:t>
            </a:r>
            <a:endParaRPr dirty="0"/>
          </a:p>
          <a:p>
            <a:pPr marL="304792" indent="-287013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7030A0"/>
              </a:buClr>
              <a:buSzPct val="100000"/>
            </a:pPr>
            <a:r>
              <a:rPr lang="en-GB" i="1" dirty="0">
                <a:solidFill>
                  <a:srgbClr val="7030A0"/>
                </a:solidFill>
              </a:rPr>
              <a:t>Q: What does the protein do?</a:t>
            </a:r>
            <a:endParaRPr dirty="0"/>
          </a:p>
        </p:txBody>
      </p:sp>
      <p:pic>
        <p:nvPicPr>
          <p:cNvPr id="686" name="Google Shape;68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5947" y="476673"/>
            <a:ext cx="4869853" cy="6093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2952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8FE1-B7A0-0B06-FA68-622C254C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String.org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69AC5-9F76-56ED-7B6E-2BAA1B0B5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3974232" cy="4525963"/>
          </a:xfrm>
        </p:spPr>
        <p:txBody>
          <a:bodyPr/>
          <a:lstStyle/>
          <a:p>
            <a:r>
              <a:rPr lang="en-GB" dirty="0"/>
              <a:t>Gene neighbourhood</a:t>
            </a:r>
          </a:p>
          <a:p>
            <a:r>
              <a:rPr lang="en-GB" dirty="0"/>
              <a:t>Co-expression</a:t>
            </a:r>
          </a:p>
          <a:p>
            <a:r>
              <a:rPr lang="en-GB" dirty="0"/>
              <a:t>Co-</a:t>
            </a:r>
            <a:r>
              <a:rPr lang="en-GB" dirty="0" err="1"/>
              <a:t>occurence</a:t>
            </a:r>
            <a:endParaRPr lang="en-GB" dirty="0"/>
          </a:p>
          <a:p>
            <a:r>
              <a:rPr lang="en-GB" dirty="0"/>
              <a:t>etc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6CC3D-3384-40ED-0804-E8C8DEAC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569" y="1951734"/>
            <a:ext cx="8084690" cy="363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26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8"/>
          <p:cNvSpPr txBox="1">
            <a:spLocks noGrp="1"/>
          </p:cNvSpPr>
          <p:nvPr>
            <p:ph type="title"/>
          </p:nvPr>
        </p:nvSpPr>
        <p:spPr>
          <a:xfrm>
            <a:off x="815413" y="274637"/>
            <a:ext cx="10081200" cy="99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GB"/>
              <a:t>GxGYxYP proteins</a:t>
            </a:r>
            <a:endParaRPr/>
          </a:p>
        </p:txBody>
      </p:sp>
      <p:sp>
        <p:nvSpPr>
          <p:cNvPr id="693" name="Google Shape;693;p48"/>
          <p:cNvSpPr txBox="1">
            <a:spLocks noGrp="1"/>
          </p:cNvSpPr>
          <p:nvPr>
            <p:ph type="body" idx="1"/>
          </p:nvPr>
        </p:nvSpPr>
        <p:spPr>
          <a:xfrm>
            <a:off x="0" y="1772816"/>
            <a:ext cx="119528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rmAutofit/>
          </a:bodyPr>
          <a:lstStyle/>
          <a:p>
            <a:pPr marL="304792" indent="-30479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GB" dirty="0"/>
              <a:t>Domain architectures also predict carbohydrate connection</a:t>
            </a:r>
          </a:p>
          <a:p>
            <a:pPr marL="304792" indent="-30479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GB" dirty="0"/>
              <a:t>You have looked at domains previously in Life721!</a:t>
            </a:r>
            <a:endParaRPr dirty="0"/>
          </a:p>
        </p:txBody>
      </p:sp>
      <p:pic>
        <p:nvPicPr>
          <p:cNvPr id="694" name="Google Shape;69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032" y="3212976"/>
            <a:ext cx="8748464" cy="2837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092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9"/>
          <p:cNvSpPr txBox="1">
            <a:spLocks noGrp="1"/>
          </p:cNvSpPr>
          <p:nvPr>
            <p:ph type="title"/>
          </p:nvPr>
        </p:nvSpPr>
        <p:spPr>
          <a:xfrm>
            <a:off x="143339" y="274637"/>
            <a:ext cx="5390400" cy="99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/>
              <a:t>GxGYxYP proteins</a:t>
            </a:r>
            <a:endParaRPr/>
          </a:p>
        </p:txBody>
      </p:sp>
      <p:sp>
        <p:nvSpPr>
          <p:cNvPr id="701" name="Google Shape;701;p49"/>
          <p:cNvSpPr txBox="1">
            <a:spLocks noGrp="1"/>
          </p:cNvSpPr>
          <p:nvPr>
            <p:ph type="body" idx="1"/>
          </p:nvPr>
        </p:nvSpPr>
        <p:spPr>
          <a:xfrm>
            <a:off x="0" y="1844824"/>
            <a:ext cx="5520000" cy="482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rmAutofit/>
          </a:bodyPr>
          <a:lstStyle/>
          <a:p>
            <a:pPr marL="304792" indent="-30479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GB"/>
              <a:t>Overall folds don’t help much</a:t>
            </a:r>
            <a:endParaRPr/>
          </a:p>
          <a:p>
            <a:pPr marL="304792" indent="-304792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FF0000"/>
              </a:buClr>
              <a:buSzPts val="2800"/>
            </a:pPr>
            <a:r>
              <a:rPr lang="en-GB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rgbClr val="FFC000"/>
                </a:solidFill>
              </a:rPr>
              <a:t>I</a:t>
            </a:r>
            <a:r>
              <a:rPr lang="en-GB">
                <a:solidFill>
                  <a:srgbClr val="CCCC00"/>
                </a:solidFill>
              </a:rPr>
              <a:t>M</a:t>
            </a:r>
            <a:r>
              <a:rPr lang="en-GB"/>
              <a:t> </a:t>
            </a:r>
            <a:r>
              <a:rPr lang="en-GB">
                <a:solidFill>
                  <a:srgbClr val="00B050"/>
                </a:solidFill>
              </a:rPr>
              <a:t>ba</a:t>
            </a:r>
            <a:r>
              <a:rPr lang="en-GB">
                <a:solidFill>
                  <a:srgbClr val="0070C0"/>
                </a:solidFill>
              </a:rPr>
              <a:t>rr</a:t>
            </a:r>
            <a:r>
              <a:rPr lang="en-GB">
                <a:solidFill>
                  <a:srgbClr val="7030A0"/>
                </a:solidFill>
              </a:rPr>
              <a:t>el</a:t>
            </a:r>
            <a:r>
              <a:rPr lang="en-GB"/>
              <a:t> + 3 x </a:t>
            </a:r>
            <a:r>
              <a:rPr lang="en-GB">
                <a:solidFill>
                  <a:srgbClr val="7F7F7F"/>
                </a:solidFill>
              </a:rPr>
              <a:t>novel</a:t>
            </a:r>
            <a:r>
              <a:rPr lang="en-GB"/>
              <a:t> </a:t>
            </a:r>
            <a:r>
              <a:rPr lang="en-GB">
                <a:solidFill>
                  <a:srgbClr val="3F3F3F"/>
                </a:solidFill>
              </a:rPr>
              <a:t>α+β </a:t>
            </a:r>
            <a:r>
              <a:rPr lang="en-GB"/>
              <a:t>unit</a:t>
            </a:r>
            <a:endParaRPr/>
          </a:p>
          <a:p>
            <a:pPr marL="304792" indent="-304792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GB"/>
              <a:t>TIM barrel DALI Z &gt;13 for</a:t>
            </a:r>
            <a:endParaRPr/>
          </a:p>
          <a:p>
            <a:pPr marL="914377" lvl="1" indent="-304792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Allantoinase</a:t>
            </a:r>
            <a:endParaRPr/>
          </a:p>
          <a:p>
            <a:pPr marL="914377" lvl="1" indent="-304792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Polysaccharide deacetylase</a:t>
            </a:r>
            <a:endParaRPr/>
          </a:p>
          <a:p>
            <a:pPr marL="914377" lvl="1" indent="-304792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Glycosyltransferase</a:t>
            </a:r>
            <a:endParaRPr/>
          </a:p>
        </p:txBody>
      </p:sp>
      <p:pic>
        <p:nvPicPr>
          <p:cNvPr id="702" name="Google Shape;702;p49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6197368" y="-99399"/>
            <a:ext cx="5659265" cy="7188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7203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50"/>
          <p:cNvPicPr preferRelativeResize="0"/>
          <p:nvPr/>
        </p:nvPicPr>
        <p:blipFill rotWithShape="1">
          <a:blip r:embed="rId3">
            <a:alphaModFix/>
          </a:blip>
          <a:srcRect l="2167" t="24102" r="23888" b="7996"/>
          <a:stretch/>
        </p:blipFill>
        <p:spPr>
          <a:xfrm>
            <a:off x="4943873" y="980729"/>
            <a:ext cx="6111911" cy="5112569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0"/>
          <p:cNvSpPr txBox="1">
            <a:spLocks noGrp="1"/>
          </p:cNvSpPr>
          <p:nvPr>
            <p:ph type="title"/>
          </p:nvPr>
        </p:nvSpPr>
        <p:spPr>
          <a:xfrm>
            <a:off x="143339" y="418655"/>
            <a:ext cx="4512400" cy="99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/>
              <a:t>GxGYxYP proteins</a:t>
            </a:r>
            <a:endParaRPr/>
          </a:p>
        </p:txBody>
      </p:sp>
      <p:sp>
        <p:nvSpPr>
          <p:cNvPr id="710" name="Google Shape;710;p50"/>
          <p:cNvSpPr txBox="1">
            <a:spLocks noGrp="1"/>
          </p:cNvSpPr>
          <p:nvPr>
            <p:ph type="body" idx="1"/>
          </p:nvPr>
        </p:nvSpPr>
        <p:spPr>
          <a:xfrm>
            <a:off x="217030" y="1844824"/>
            <a:ext cx="4054569" cy="482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rmAutofit/>
          </a:bodyPr>
          <a:lstStyle/>
          <a:p>
            <a:pPr marL="304792" indent="-30479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GB" dirty="0"/>
              <a:t>Largest cavity lies between domains</a:t>
            </a:r>
            <a:endParaRPr dirty="0"/>
          </a:p>
          <a:p>
            <a:pPr marL="304792" indent="-304792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GB" dirty="0"/>
              <a:t>Glycerol from crystallisation solution in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376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95400" y="2130426"/>
            <a:ext cx="10729192" cy="1470025"/>
          </a:xfrm>
        </p:spPr>
        <p:txBody>
          <a:bodyPr/>
          <a:lstStyle/>
          <a:p>
            <a:r>
              <a:rPr lang="en-GB" dirty="0"/>
              <a:t>Quick reminder on </a:t>
            </a:r>
            <a:r>
              <a:rPr lang="en-GB" dirty="0" err="1"/>
              <a:t>AlphaFold</a:t>
            </a:r>
            <a:r>
              <a:rPr lang="en-GB" dirty="0"/>
              <a:t> 2 and interpreting its models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877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1"/>
          <p:cNvSpPr txBox="1">
            <a:spLocks noGrp="1"/>
          </p:cNvSpPr>
          <p:nvPr>
            <p:ph type="title"/>
          </p:nvPr>
        </p:nvSpPr>
        <p:spPr>
          <a:xfrm>
            <a:off x="143332" y="317067"/>
            <a:ext cx="5558000" cy="99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/>
              <a:t>GxGYxYP proteins</a:t>
            </a:r>
            <a:endParaRPr/>
          </a:p>
        </p:txBody>
      </p:sp>
      <p:sp>
        <p:nvSpPr>
          <p:cNvPr id="717" name="Google Shape;717;p51"/>
          <p:cNvSpPr txBox="1">
            <a:spLocks noGrp="1"/>
          </p:cNvSpPr>
          <p:nvPr>
            <p:ph type="body" idx="1"/>
          </p:nvPr>
        </p:nvSpPr>
        <p:spPr>
          <a:xfrm>
            <a:off x="143331" y="1844824"/>
            <a:ext cx="4128268" cy="482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rmAutofit/>
          </a:bodyPr>
          <a:lstStyle/>
          <a:p>
            <a:pPr marL="304792" indent="-30479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GB" dirty="0"/>
              <a:t>Largest cavity lies between domains</a:t>
            </a:r>
            <a:endParaRPr dirty="0"/>
          </a:p>
          <a:p>
            <a:pPr marL="304792" indent="-304792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GB" dirty="0"/>
              <a:t>Glycerol from crystallisation solution in it</a:t>
            </a:r>
            <a:endParaRPr dirty="0"/>
          </a:p>
          <a:p>
            <a:pPr marL="304792" indent="-304792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GB" dirty="0"/>
              <a:t>Picked out by non-geometry based STP (surface triplet propensities)</a:t>
            </a:r>
            <a:endParaRPr dirty="0"/>
          </a:p>
        </p:txBody>
      </p:sp>
      <p:grpSp>
        <p:nvGrpSpPr>
          <p:cNvPr id="718" name="Google Shape;718;p51"/>
          <p:cNvGrpSpPr/>
          <p:nvPr/>
        </p:nvGrpSpPr>
        <p:grpSpPr>
          <a:xfrm>
            <a:off x="4115194" y="1196752"/>
            <a:ext cx="8017001" cy="4688587"/>
            <a:chOff x="2952118" y="1764750"/>
            <a:chExt cx="6012751" cy="4688586"/>
          </a:xfrm>
        </p:grpSpPr>
        <p:pic>
          <p:nvPicPr>
            <p:cNvPr id="719" name="Google Shape;719;p51"/>
            <p:cNvPicPr preferRelativeResize="0"/>
            <p:nvPr/>
          </p:nvPicPr>
          <p:blipFill rotWithShape="1">
            <a:blip r:embed="rId3">
              <a:alphaModFix/>
            </a:blip>
            <a:srcRect l="4447" t="3882" b="2714"/>
            <a:stretch/>
          </p:blipFill>
          <p:spPr>
            <a:xfrm>
              <a:off x="2952118" y="1872208"/>
              <a:ext cx="3027146" cy="4581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51"/>
            <p:cNvPicPr preferRelativeResize="0"/>
            <p:nvPr/>
          </p:nvPicPr>
          <p:blipFill rotWithShape="1">
            <a:blip r:embed="rId4">
              <a:alphaModFix/>
            </a:blip>
            <a:srcRect l="4524" b="4404"/>
            <a:stretch/>
          </p:blipFill>
          <p:spPr>
            <a:xfrm>
              <a:off x="5940152" y="1764750"/>
              <a:ext cx="3024717" cy="468858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17173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2"/>
          <p:cNvSpPr txBox="1">
            <a:spLocks noGrp="1"/>
          </p:cNvSpPr>
          <p:nvPr>
            <p:ph type="title"/>
          </p:nvPr>
        </p:nvSpPr>
        <p:spPr>
          <a:xfrm>
            <a:off x="98527" y="123627"/>
            <a:ext cx="5254800" cy="99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/>
              <a:t>GxGYxYP proteins</a:t>
            </a:r>
            <a:endParaRPr/>
          </a:p>
        </p:txBody>
      </p:sp>
      <p:sp>
        <p:nvSpPr>
          <p:cNvPr id="727" name="Google Shape;727;p52"/>
          <p:cNvSpPr txBox="1">
            <a:spLocks noGrp="1"/>
          </p:cNvSpPr>
          <p:nvPr>
            <p:ph type="body" idx="1"/>
          </p:nvPr>
        </p:nvSpPr>
        <p:spPr>
          <a:xfrm>
            <a:off x="177953" y="1556792"/>
            <a:ext cx="4239255" cy="511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rmAutofit/>
          </a:bodyPr>
          <a:lstStyle/>
          <a:p>
            <a:pPr marL="304792" indent="-30479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GB" sz="2667" dirty="0"/>
              <a:t>The patch is conserved</a:t>
            </a:r>
            <a:endParaRPr sz="2667" dirty="0"/>
          </a:p>
          <a:p>
            <a:pPr marL="304792" indent="-304792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GB" sz="2667" dirty="0"/>
              <a:t>Contains multiple aromatic residues, often surface lying in carbohydrate binding sites…</a:t>
            </a:r>
            <a:endParaRPr sz="2667" dirty="0"/>
          </a:p>
        </p:txBody>
      </p:sp>
      <p:pic>
        <p:nvPicPr>
          <p:cNvPr id="728" name="Google Shape;728;p52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5144897" y="1065445"/>
            <a:ext cx="6447857" cy="5328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069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3"/>
          <p:cNvSpPr txBox="1">
            <a:spLocks noGrp="1"/>
          </p:cNvSpPr>
          <p:nvPr>
            <p:ph type="title"/>
          </p:nvPr>
        </p:nvSpPr>
        <p:spPr>
          <a:xfrm>
            <a:off x="98527" y="123627"/>
            <a:ext cx="5254800" cy="99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rm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/>
              <a:t>GxGYxYP proteins</a:t>
            </a:r>
            <a:endParaRPr/>
          </a:p>
        </p:txBody>
      </p:sp>
      <p:sp>
        <p:nvSpPr>
          <p:cNvPr id="735" name="Google Shape;735;p53"/>
          <p:cNvSpPr txBox="1">
            <a:spLocks noGrp="1"/>
          </p:cNvSpPr>
          <p:nvPr>
            <p:ph type="body" idx="1"/>
          </p:nvPr>
        </p:nvSpPr>
        <p:spPr>
          <a:xfrm>
            <a:off x="0" y="1556792"/>
            <a:ext cx="4560000" cy="511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rmAutofit/>
          </a:bodyPr>
          <a:lstStyle/>
          <a:p>
            <a:pPr marL="304792" indent="-28701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sz="2667" dirty="0"/>
              <a:t>The patch is conserved</a:t>
            </a:r>
            <a:endParaRPr sz="2667" dirty="0"/>
          </a:p>
          <a:p>
            <a:pPr marL="304792" indent="-287013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sz="2667" dirty="0"/>
              <a:t>Contains multiple aromatic residues, often surface lying in carbohydrate binding sites…</a:t>
            </a:r>
            <a:endParaRPr sz="2667" dirty="0"/>
          </a:p>
          <a:p>
            <a:pPr marL="304792" indent="-287013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sz="2667" dirty="0"/>
              <a:t>… and acidic residues resembling known glycosidase site… (SPRITE)</a:t>
            </a:r>
            <a:endParaRPr sz="2667" dirty="0"/>
          </a:p>
          <a:p>
            <a:pPr marL="304792" indent="-287013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GB" sz="2667" dirty="0"/>
              <a:t>… and with perturbed </a:t>
            </a:r>
            <a:r>
              <a:rPr lang="en-GB" sz="2667" dirty="0" err="1"/>
              <a:t>pKa</a:t>
            </a:r>
            <a:r>
              <a:rPr lang="en-GB" sz="2667" dirty="0"/>
              <a:t> values (THEMATICS)</a:t>
            </a:r>
            <a:endParaRPr sz="2667" dirty="0"/>
          </a:p>
        </p:txBody>
      </p:sp>
      <p:grpSp>
        <p:nvGrpSpPr>
          <p:cNvPr id="736" name="Google Shape;736;p53"/>
          <p:cNvGrpSpPr/>
          <p:nvPr/>
        </p:nvGrpSpPr>
        <p:grpSpPr>
          <a:xfrm>
            <a:off x="5687472" y="404665"/>
            <a:ext cx="6326576" cy="6251004"/>
            <a:chOff x="3707904" y="404664"/>
            <a:chExt cx="5302632" cy="6251004"/>
          </a:xfrm>
        </p:grpSpPr>
        <p:pic>
          <p:nvPicPr>
            <p:cNvPr id="737" name="Google Shape;737;p53"/>
            <p:cNvPicPr preferRelativeResize="0"/>
            <p:nvPr/>
          </p:nvPicPr>
          <p:blipFill rotWithShape="1">
            <a:blip r:embed="rId3">
              <a:alphaModFix/>
            </a:blip>
            <a:srcRect r="50000"/>
            <a:stretch/>
          </p:blipFill>
          <p:spPr>
            <a:xfrm>
              <a:off x="3707904" y="404664"/>
              <a:ext cx="3834727" cy="6251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53"/>
            <p:cNvSpPr txBox="1"/>
            <p:nvPr/>
          </p:nvSpPr>
          <p:spPr>
            <a:xfrm>
              <a:off x="7596336" y="2958043"/>
              <a:ext cx="1414200" cy="94392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</a:pPr>
              <a:r>
                <a:rPr lang="en-GB" sz="2667" b="1" dirty="0">
                  <a:solidFill>
                    <a:srgbClr val="92D050"/>
                  </a:solidFill>
                  <a:latin typeface="Calibri"/>
                  <a:ea typeface="Calibri"/>
                  <a:cs typeface="Calibri"/>
                  <a:sym typeface="Calibri"/>
                </a:rPr>
                <a:t>cellulase</a:t>
              </a:r>
              <a:endParaRPr sz="2667" b="1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</a:pPr>
              <a:r>
                <a:rPr lang="en-GB" sz="2667" b="1" dirty="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3sgg</a:t>
              </a:r>
              <a:endParaRPr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63836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4"/>
          <p:cNvSpPr txBox="1">
            <a:spLocks noGrp="1"/>
          </p:cNvSpPr>
          <p:nvPr>
            <p:ph type="title"/>
          </p:nvPr>
        </p:nvSpPr>
        <p:spPr>
          <a:xfrm>
            <a:off x="948267" y="278255"/>
            <a:ext cx="10405600" cy="129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</a:pPr>
            <a:r>
              <a:rPr lang="en-GB">
                <a:solidFill>
                  <a:srgbClr val="2F5496"/>
                </a:solidFill>
              </a:rPr>
              <a:t>Multiple methods in bioinformatics </a:t>
            </a:r>
            <a:r>
              <a:rPr lang="en-GB"/>
              <a:t>GxGYxYP conclusion</a:t>
            </a:r>
            <a:endParaRPr/>
          </a:p>
        </p:txBody>
      </p:sp>
      <p:sp>
        <p:nvSpPr>
          <p:cNvPr id="744" name="Google Shape;744;p54"/>
          <p:cNvSpPr txBox="1">
            <a:spLocks noGrp="1"/>
          </p:cNvSpPr>
          <p:nvPr>
            <p:ph type="body" idx="1"/>
          </p:nvPr>
        </p:nvSpPr>
        <p:spPr>
          <a:xfrm>
            <a:off x="609600" y="1920776"/>
            <a:ext cx="10972800" cy="504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numCol="1" anchor="t" anchorCtr="0" compatLnSpc="1">
            <a:prstTxWarp prst="textNoShape">
              <a:avLst/>
            </a:prstTxWarp>
            <a:normAutofit/>
          </a:bodyPr>
          <a:lstStyle/>
          <a:p>
            <a:pPr marL="304792" indent="-30479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en-GB"/>
              <a:t>GxGYxYP is a novel Glycoside Hydrolase family</a:t>
            </a:r>
            <a:endParaRPr/>
          </a:p>
          <a:p>
            <a:pPr marL="914377" lvl="1" indent="-304792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Genome context</a:t>
            </a:r>
            <a:endParaRPr/>
          </a:p>
          <a:p>
            <a:pPr marL="914377" lvl="1" indent="-304792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Domain composition</a:t>
            </a:r>
            <a:endParaRPr/>
          </a:p>
          <a:p>
            <a:pPr marL="914377" lvl="1" indent="-304792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Cavity</a:t>
            </a:r>
            <a:endParaRPr/>
          </a:p>
          <a:p>
            <a:pPr marL="914377" lvl="1" indent="-304792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Bound glycerol</a:t>
            </a:r>
            <a:endParaRPr/>
          </a:p>
          <a:p>
            <a:pPr marL="914377" lvl="1" indent="-304792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STP</a:t>
            </a:r>
            <a:endParaRPr/>
          </a:p>
          <a:p>
            <a:pPr marL="914377" lvl="1" indent="-304792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Conservation</a:t>
            </a:r>
            <a:endParaRPr/>
          </a:p>
          <a:p>
            <a:pPr marL="914377" lvl="1" indent="-304792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Match to known GH catalytic site</a:t>
            </a:r>
            <a:endParaRPr/>
          </a:p>
          <a:p>
            <a:pPr marL="914377" lvl="1" indent="-304792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/>
              <a:t>pKa perturbation</a:t>
            </a:r>
            <a:endParaRPr/>
          </a:p>
        </p:txBody>
      </p:sp>
      <p:sp>
        <p:nvSpPr>
          <p:cNvPr id="745" name="Google Shape;745;p54"/>
          <p:cNvSpPr txBox="1"/>
          <p:nvPr/>
        </p:nvSpPr>
        <p:spPr>
          <a:xfrm>
            <a:off x="8208235" y="3879975"/>
            <a:ext cx="3710000" cy="1107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GB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Structure-based methods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6" name="Google Shape;746;p54"/>
          <p:cNvCxnSpPr/>
          <p:nvPr/>
        </p:nvCxnSpPr>
        <p:spPr>
          <a:xfrm>
            <a:off x="7819400" y="3629100"/>
            <a:ext cx="8400" cy="2992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7" name="Google Shape;747;p54"/>
          <p:cNvSpPr/>
          <p:nvPr/>
        </p:nvSpPr>
        <p:spPr>
          <a:xfrm>
            <a:off x="9213803" y="6048700"/>
            <a:ext cx="2893600" cy="69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GB"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Rigden et al. (2014) BMC Bioinformatics 15:196 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8374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8546-4C24-571F-B2C6-E36DAD0FB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583FD-B2D9-9B96-FCD9-CC1ED3C88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unprecedented accuracy of AF2 means its models are (often) almost as good as experimental structures for function annotation</a:t>
            </a:r>
          </a:p>
          <a:p>
            <a:r>
              <a:rPr lang="en-GB" dirty="0"/>
              <a:t>Homology detected by </a:t>
            </a:r>
            <a:r>
              <a:rPr lang="en-GB" i="1" dirty="0"/>
              <a:t>structural</a:t>
            </a:r>
            <a:r>
              <a:rPr lang="en-GB" dirty="0"/>
              <a:t> similarity </a:t>
            </a:r>
            <a:r>
              <a:rPr lang="en-GB"/>
              <a:t>is powerful</a:t>
            </a:r>
            <a:endParaRPr lang="en-GB" dirty="0"/>
          </a:p>
          <a:p>
            <a:r>
              <a:rPr lang="en-GB" dirty="0"/>
              <a:t>There is a huge range of structure to function annotation methods to apply, and new Deep Learning ones have emerged (next session)</a:t>
            </a:r>
          </a:p>
          <a:p>
            <a:r>
              <a:rPr lang="en-GB" dirty="0"/>
              <a:t>Some are applicable to moderate quality models, others need high accuracy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681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ig. 1">
            <a:extLst>
              <a:ext uri="{FF2B5EF4-FFF2-40B4-BE49-F238E27FC236}">
                <a16:creationId xmlns:a16="http://schemas.microsoft.com/office/drawing/2014/main" id="{5181CCFA-74E8-42A3-92C6-3945C7478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50"/>
          <a:stretch/>
        </p:blipFill>
        <p:spPr bwMode="auto">
          <a:xfrm>
            <a:off x="335359" y="1188110"/>
            <a:ext cx="11233249" cy="382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2A28E5-B306-40E0-B78F-145B10441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27791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AF2 methodology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30D028-ACA2-4EA4-82F6-84C6B10A8A05}"/>
              </a:ext>
            </a:extLst>
          </p:cNvPr>
          <p:cNvCxnSpPr>
            <a:cxnSpLocks/>
          </p:cNvCxnSpPr>
          <p:nvPr/>
        </p:nvCxnSpPr>
        <p:spPr>
          <a:xfrm>
            <a:off x="4367808" y="1268760"/>
            <a:ext cx="0" cy="367240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2274EB-DD08-4DD1-9E48-728973936030}"/>
              </a:ext>
            </a:extLst>
          </p:cNvPr>
          <p:cNvCxnSpPr>
            <a:cxnSpLocks/>
          </p:cNvCxnSpPr>
          <p:nvPr/>
        </p:nvCxnSpPr>
        <p:spPr>
          <a:xfrm>
            <a:off x="8904312" y="1268760"/>
            <a:ext cx="0" cy="367240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4A3A1C4-3C9C-4A10-8BF0-7800B2A2E173}"/>
              </a:ext>
            </a:extLst>
          </p:cNvPr>
          <p:cNvSpPr txBox="1"/>
          <p:nvPr/>
        </p:nvSpPr>
        <p:spPr>
          <a:xfrm>
            <a:off x="1487488" y="5085184"/>
            <a:ext cx="2808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AF2 makes an MSA. It learns the best way to extract </a:t>
            </a:r>
            <a:r>
              <a:rPr lang="en-GB" sz="1600" dirty="0">
                <a:solidFill>
                  <a:srgbClr val="00B050"/>
                </a:solidFill>
              </a:rPr>
              <a:t>covariance</a:t>
            </a:r>
            <a:r>
              <a:rPr lang="en-GB" sz="1600" dirty="0"/>
              <a:t> information from this itself</a:t>
            </a:r>
          </a:p>
          <a:p>
            <a:r>
              <a:rPr lang="en-GB" sz="1600" dirty="0"/>
              <a:t>It also looks for </a:t>
            </a:r>
            <a:r>
              <a:rPr lang="en-GB" sz="1600" dirty="0">
                <a:solidFill>
                  <a:srgbClr val="002060"/>
                </a:solidFill>
              </a:rPr>
              <a:t>templates</a:t>
            </a:r>
            <a:r>
              <a:rPr lang="en-GB" sz="1600" dirty="0"/>
              <a:t>, just like homology modelling!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7C29C-6CD9-4E19-8669-10EFE678D6BA}"/>
              </a:ext>
            </a:extLst>
          </p:cNvPr>
          <p:cNvSpPr txBox="1"/>
          <p:nvPr/>
        </p:nvSpPr>
        <p:spPr>
          <a:xfrm>
            <a:off x="4367808" y="5085184"/>
            <a:ext cx="4536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AF2 has a MSA track (above) and a pair track. The ‘</a:t>
            </a:r>
            <a:r>
              <a:rPr lang="en-GB" sz="1600" dirty="0" err="1"/>
              <a:t>Evoformer</a:t>
            </a:r>
            <a:r>
              <a:rPr lang="en-GB" sz="1600" dirty="0"/>
              <a:t>’ (two transformers, trained on the whole PDB) is part of a huge neural network to extract distance information. Recycling incorporates initial structure predictions to better predict distance information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DF140-7BA7-4310-B735-FD0C017BF999}"/>
              </a:ext>
            </a:extLst>
          </p:cNvPr>
          <p:cNvSpPr txBox="1"/>
          <p:nvPr/>
        </p:nvSpPr>
        <p:spPr>
          <a:xfrm>
            <a:off x="8976320" y="5086981"/>
            <a:ext cx="2800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The structure block produces coordinates – adding side chains, accuracy estimates and a Predicted Alignment Error (PAE)</a:t>
            </a:r>
          </a:p>
        </p:txBody>
      </p:sp>
      <p:sp>
        <p:nvSpPr>
          <p:cNvPr id="14" name="Google Shape;101;p18">
            <a:extLst>
              <a:ext uri="{FF2B5EF4-FFF2-40B4-BE49-F238E27FC236}">
                <a16:creationId xmlns:a16="http://schemas.microsoft.com/office/drawing/2014/main" id="{AEF63890-AD03-46C7-9383-08175E4875F5}"/>
              </a:ext>
            </a:extLst>
          </p:cNvPr>
          <p:cNvSpPr txBox="1"/>
          <p:nvPr/>
        </p:nvSpPr>
        <p:spPr>
          <a:xfrm>
            <a:off x="8899560" y="6484225"/>
            <a:ext cx="5136800" cy="32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3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Jumper </a:t>
            </a:r>
            <a:r>
              <a:rPr lang="en-GB" sz="1333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 al.</a:t>
            </a:r>
            <a:r>
              <a:rPr lang="en-GB" sz="13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(2021) Nature </a:t>
            </a:r>
            <a:r>
              <a:rPr lang="en-GB" sz="1333" dirty="0">
                <a:solidFill>
                  <a:srgbClr val="2A2A2A"/>
                </a:solidFill>
                <a:latin typeface="Calibri"/>
                <a:ea typeface="Calibri"/>
                <a:cs typeface="Calibri"/>
                <a:sym typeface="Calibri"/>
              </a:rPr>
              <a:t>27. 1666</a:t>
            </a:r>
            <a:r>
              <a:rPr lang="en-GB" sz="13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333" dirty="0"/>
          </a:p>
        </p:txBody>
      </p:sp>
    </p:spTree>
    <p:extLst>
      <p:ext uri="{BB962C8B-B14F-4D97-AF65-F5344CB8AC3E}">
        <p14:creationId xmlns:p14="http://schemas.microsoft.com/office/powerpoint/2010/main" val="346199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Google Shape;111;p4"/>
          <p:cNvCxnSpPr>
            <a:stCxn id="112" idx="0"/>
            <a:endCxn id="113" idx="2"/>
          </p:cNvCxnSpPr>
          <p:nvPr/>
        </p:nvCxnSpPr>
        <p:spPr>
          <a:xfrm rot="10800000">
            <a:off x="8567572" y="1274943"/>
            <a:ext cx="2700" cy="1452900"/>
          </a:xfrm>
          <a:prstGeom prst="straightConnector1">
            <a:avLst/>
          </a:prstGeom>
          <a:noFill/>
          <a:ln w="12700" cap="flat" cmpd="sng">
            <a:solidFill>
              <a:srgbClr val="00124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4" name="Google Shape;114;p4"/>
          <p:cNvCxnSpPr>
            <a:stCxn id="115" idx="2"/>
            <a:endCxn id="116" idx="0"/>
          </p:cNvCxnSpPr>
          <p:nvPr/>
        </p:nvCxnSpPr>
        <p:spPr>
          <a:xfrm>
            <a:off x="3334876" y="1140341"/>
            <a:ext cx="18900" cy="1146300"/>
          </a:xfrm>
          <a:prstGeom prst="straightConnector1">
            <a:avLst/>
          </a:prstGeom>
          <a:noFill/>
          <a:ln w="12700" cap="flat" cmpd="sng">
            <a:solidFill>
              <a:srgbClr val="00124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17" name="Google Shape;117;p4"/>
          <p:cNvGrpSpPr/>
          <p:nvPr/>
        </p:nvGrpSpPr>
        <p:grpSpPr>
          <a:xfrm>
            <a:off x="2300433" y="2286695"/>
            <a:ext cx="2106800" cy="2124000"/>
            <a:chOff x="634152" y="3819346"/>
            <a:chExt cx="2106800" cy="2124000"/>
          </a:xfrm>
        </p:grpSpPr>
        <p:sp>
          <p:nvSpPr>
            <p:cNvPr id="116" name="Google Shape;116;p4"/>
            <p:cNvSpPr/>
            <p:nvPr/>
          </p:nvSpPr>
          <p:spPr>
            <a:xfrm>
              <a:off x="634152" y="3819346"/>
              <a:ext cx="2106800" cy="2124000"/>
            </a:xfrm>
            <a:prstGeom prst="rect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oogle Shape;118;p4"/>
            <p:cNvGrpSpPr/>
            <p:nvPr/>
          </p:nvGrpSpPr>
          <p:grpSpPr>
            <a:xfrm>
              <a:off x="708197" y="4025961"/>
              <a:ext cx="2010351" cy="1753638"/>
              <a:chOff x="397106" y="1535067"/>
              <a:chExt cx="2010351" cy="1753638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397106" y="1565667"/>
                <a:ext cx="2010351" cy="16642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r>
                  <a:rPr lang="en-GB" sz="10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DNTQSK</a:t>
                </a:r>
                <a:r>
                  <a:rPr lang="en-GB" sz="100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</a:t>
                </a:r>
                <a:r>
                  <a:rPr lang="en-GB" sz="10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V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KGNL</a:t>
                </a:r>
                <a:r>
                  <a:rPr lang="en-GB" sz="100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TYGF</a:t>
                </a:r>
                <a:r>
                  <a:rPr lang="en-GB" sz="10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endParaRPr/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r>
                  <a:rPr lang="en-GB" sz="1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DNTQSK</a:t>
                </a:r>
                <a:r>
                  <a:rPr lang="en-GB" sz="100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</a:t>
                </a:r>
                <a:r>
                  <a:rPr lang="en-GB" sz="10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V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KGNL</a:t>
                </a:r>
                <a:r>
                  <a:rPr lang="en-GB" sz="100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TYGF</a:t>
                </a:r>
                <a:r>
                  <a:rPr lang="en-GB" sz="10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endParaRPr/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r>
                  <a:rPr lang="en-GB" sz="1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NDANIA</a:t>
                </a:r>
                <a:r>
                  <a:rPr lang="en-GB" sz="100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</a:t>
                </a:r>
                <a:r>
                  <a:rPr lang="en-GB" sz="10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LTFK</a:t>
                </a:r>
                <a:r>
                  <a:rPr lang="en-GB" sz="100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DLDT</a:t>
                </a:r>
                <a:r>
                  <a:rPr lang="en-GB" sz="10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Y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endParaRPr/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r>
                  <a:rPr lang="en-GB" sz="1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R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ENTQSK</a:t>
                </a:r>
                <a:r>
                  <a:rPr lang="en-GB" sz="100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N</a:t>
                </a:r>
                <a:r>
                  <a:rPr lang="en-GB" sz="10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V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KGLL</a:t>
                </a:r>
                <a:r>
                  <a:rPr lang="en-GB" sz="100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TYGF</a:t>
                </a:r>
                <a:r>
                  <a:rPr lang="en-GB" sz="10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endParaRPr/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r>
                  <a:rPr lang="en-GB" sz="1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NENIVG</a:t>
                </a:r>
                <a:r>
                  <a:rPr lang="en-GB" sz="100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</a:t>
                </a:r>
                <a:r>
                  <a:rPr lang="en-GB" sz="10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LIFK</a:t>
                </a:r>
                <a:r>
                  <a:rPr lang="en-GB" sz="100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DLDT</a:t>
                </a:r>
                <a:r>
                  <a:rPr lang="en-GB" sz="10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Y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endParaRPr/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r>
                  <a:rPr lang="en-GB" sz="1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NESNIA</a:t>
                </a:r>
                <a:r>
                  <a:rPr lang="en-GB" sz="100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</a:t>
                </a:r>
                <a:r>
                  <a:rPr lang="en-GB" sz="10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LTFK</a:t>
                </a:r>
                <a:r>
                  <a:rPr lang="en-GB" sz="100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DLDT</a:t>
                </a:r>
                <a:r>
                  <a:rPr lang="en-GB" sz="10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Y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endParaRPr/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r>
                  <a:rPr lang="en-GB" sz="1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HESNIA</a:t>
                </a:r>
                <a:r>
                  <a:rPr lang="en-GB" sz="100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</a:t>
                </a:r>
                <a:r>
                  <a:rPr lang="en-GB" sz="10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LTFK</a:t>
                </a:r>
                <a:r>
                  <a:rPr lang="en-GB" sz="100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DLDT</a:t>
                </a:r>
                <a:r>
                  <a:rPr lang="en-GB" sz="10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Y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endParaRPr/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r>
                  <a:rPr lang="en-GB" sz="1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NESGIS</a:t>
                </a:r>
                <a:r>
                  <a:rPr lang="en-GB" sz="100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</a:t>
                </a:r>
                <a:r>
                  <a:rPr lang="en-GB" sz="10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LTFK</a:t>
                </a:r>
                <a:r>
                  <a:rPr lang="en-GB" sz="100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DLHT</a:t>
                </a:r>
                <a:r>
                  <a:rPr lang="en-GB" sz="10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Y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endParaRPr/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r>
                  <a:rPr lang="en-GB" sz="1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DNTQSK</a:t>
                </a:r>
                <a:r>
                  <a:rPr lang="en-GB" sz="100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</a:t>
                </a:r>
                <a:r>
                  <a:rPr lang="en-GB" sz="10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V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KGLL</a:t>
                </a:r>
                <a:r>
                  <a:rPr lang="en-GB" sz="100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TYGF</a:t>
                </a:r>
                <a:r>
                  <a:rPr lang="en-GB" sz="10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endParaRPr/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r>
                  <a:rPr lang="en-GB" sz="1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SESGIA</a:t>
                </a:r>
                <a:r>
                  <a:rPr lang="en-GB" sz="100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</a:t>
                </a:r>
                <a:r>
                  <a:rPr lang="en-GB" sz="10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LTFK</a:t>
                </a:r>
                <a:r>
                  <a:rPr lang="en-GB" sz="100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DLHT</a:t>
                </a:r>
                <a:r>
                  <a:rPr lang="en-GB" sz="100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Y</a:t>
                </a:r>
                <a:r>
                  <a:rPr lang="en-GB" sz="100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endParaRPr/>
              </a:p>
            </p:txBody>
          </p:sp>
          <p:grpSp>
            <p:nvGrpSpPr>
              <p:cNvPr id="120" name="Google Shape;120;p4"/>
              <p:cNvGrpSpPr/>
              <p:nvPr/>
            </p:nvGrpSpPr>
            <p:grpSpPr>
              <a:xfrm>
                <a:off x="1357505" y="3180705"/>
                <a:ext cx="699781" cy="108000"/>
                <a:chOff x="1357505" y="3180705"/>
                <a:chExt cx="699781" cy="108000"/>
              </a:xfrm>
            </p:grpSpPr>
            <p:cxnSp>
              <p:nvCxnSpPr>
                <p:cNvPr id="121" name="Google Shape;121;p4"/>
                <p:cNvCxnSpPr/>
                <p:nvPr/>
              </p:nvCxnSpPr>
              <p:spPr>
                <a:xfrm>
                  <a:off x="1357505" y="3180705"/>
                  <a:ext cx="0" cy="10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22" name="Google Shape;122;p4"/>
                <p:cNvCxnSpPr/>
                <p:nvPr/>
              </p:nvCxnSpPr>
              <p:spPr>
                <a:xfrm>
                  <a:off x="2057286" y="3180705"/>
                  <a:ext cx="0" cy="10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23" name="Google Shape;123;p4"/>
                <p:cNvCxnSpPr/>
                <p:nvPr/>
              </p:nvCxnSpPr>
              <p:spPr>
                <a:xfrm>
                  <a:off x="1357505" y="3283605"/>
                  <a:ext cx="699781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24" name="Google Shape;124;p4"/>
              <p:cNvGrpSpPr/>
              <p:nvPr/>
            </p:nvGrpSpPr>
            <p:grpSpPr>
              <a:xfrm>
                <a:off x="1211635" y="1535067"/>
                <a:ext cx="495760" cy="108000"/>
                <a:chOff x="1211635" y="1535067"/>
                <a:chExt cx="495760" cy="108000"/>
              </a:xfrm>
            </p:grpSpPr>
            <p:cxnSp>
              <p:nvCxnSpPr>
                <p:cNvPr id="125" name="Google Shape;125;p4"/>
                <p:cNvCxnSpPr/>
                <p:nvPr/>
              </p:nvCxnSpPr>
              <p:spPr>
                <a:xfrm>
                  <a:off x="1211635" y="1535067"/>
                  <a:ext cx="0" cy="10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26" name="Google Shape;126;p4"/>
                <p:cNvCxnSpPr/>
                <p:nvPr/>
              </p:nvCxnSpPr>
              <p:spPr>
                <a:xfrm>
                  <a:off x="1702294" y="1535067"/>
                  <a:ext cx="0" cy="10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27" name="Google Shape;127;p4"/>
                <p:cNvCxnSpPr/>
                <p:nvPr/>
              </p:nvCxnSpPr>
              <p:spPr>
                <a:xfrm>
                  <a:off x="1211635" y="1535068"/>
                  <a:ext cx="49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128" name="Google Shape;128;p4"/>
              <p:cNvSpPr/>
              <p:nvPr/>
            </p:nvSpPr>
            <p:spPr>
              <a:xfrm>
                <a:off x="453948" y="2400135"/>
                <a:ext cx="1953509" cy="780570"/>
              </a:xfrm>
              <a:prstGeom prst="rect">
                <a:avLst/>
              </a:prstGeom>
              <a:gradFill>
                <a:gsLst>
                  <a:gs pos="0">
                    <a:schemeClr val="lt1"/>
                  </a:gs>
                  <a:gs pos="18000">
                    <a:srgbClr val="FFFF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5" name="Google Shape;115;p4"/>
          <p:cNvSpPr txBox="1"/>
          <p:nvPr/>
        </p:nvSpPr>
        <p:spPr>
          <a:xfrm>
            <a:off x="2329652" y="278567"/>
            <a:ext cx="2010451" cy="861774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&gt;target_seq (s)</a:t>
            </a:r>
            <a:endParaRPr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GYYELYRRSTIGNSLVDALDTLISDG</a:t>
            </a:r>
            <a:endParaRPr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RIEASLAMRVLETFDKVVAETLKDNT</a:t>
            </a:r>
            <a:endParaRPr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QSKLTVKGNLDTYGFCDDVWTFIVKN</a:t>
            </a:r>
            <a:endParaRPr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CQVTVEDQSVISVDKLRIVACNSKKS</a:t>
            </a:r>
            <a:endParaRPr/>
          </a:p>
        </p:txBody>
      </p:sp>
      <p:grpSp>
        <p:nvGrpSpPr>
          <p:cNvPr id="129" name="Google Shape;129;p4"/>
          <p:cNvGrpSpPr/>
          <p:nvPr/>
        </p:nvGrpSpPr>
        <p:grpSpPr>
          <a:xfrm>
            <a:off x="7598839" y="2727843"/>
            <a:ext cx="1942866" cy="1241704"/>
            <a:chOff x="6132537" y="3542972"/>
            <a:chExt cx="1942866" cy="1241704"/>
          </a:xfrm>
        </p:grpSpPr>
        <p:grpSp>
          <p:nvGrpSpPr>
            <p:cNvPr id="130" name="Google Shape;130;p4"/>
            <p:cNvGrpSpPr/>
            <p:nvPr/>
          </p:nvGrpSpPr>
          <p:grpSpPr>
            <a:xfrm>
              <a:off x="6132537" y="3542972"/>
              <a:ext cx="1942866" cy="1241704"/>
              <a:chOff x="5563647" y="3933482"/>
              <a:chExt cx="3298379" cy="1976642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5724775" y="4081344"/>
                <a:ext cx="3018635" cy="1689881"/>
              </a:xfrm>
              <a:custGeom>
                <a:avLst/>
                <a:gdLst/>
                <a:ahLst/>
                <a:cxnLst/>
                <a:rect l="l" t="t" r="r" b="b"/>
                <a:pathLst>
                  <a:path w="2426395" h="1230806" extrusionOk="0">
                    <a:moveTo>
                      <a:pt x="0" y="1067814"/>
                    </a:moveTo>
                    <a:cubicBezTo>
                      <a:pt x="90042" y="1034643"/>
                      <a:pt x="180084" y="1001473"/>
                      <a:pt x="265387" y="1001473"/>
                    </a:cubicBezTo>
                    <a:cubicBezTo>
                      <a:pt x="350690" y="1001473"/>
                      <a:pt x="450210" y="1083610"/>
                      <a:pt x="511818" y="1067814"/>
                    </a:cubicBezTo>
                    <a:cubicBezTo>
                      <a:pt x="573426" y="1052018"/>
                      <a:pt x="636613" y="979359"/>
                      <a:pt x="635033" y="906700"/>
                    </a:cubicBezTo>
                    <a:cubicBezTo>
                      <a:pt x="633453" y="834041"/>
                      <a:pt x="513398" y="706098"/>
                      <a:pt x="502340" y="631859"/>
                    </a:cubicBezTo>
                    <a:cubicBezTo>
                      <a:pt x="491282" y="557620"/>
                      <a:pt x="524455" y="491279"/>
                      <a:pt x="568686" y="461268"/>
                    </a:cubicBezTo>
                    <a:cubicBezTo>
                      <a:pt x="612917" y="431257"/>
                      <a:pt x="707699" y="428097"/>
                      <a:pt x="767727" y="451790"/>
                    </a:cubicBezTo>
                    <a:cubicBezTo>
                      <a:pt x="827755" y="475483"/>
                      <a:pt x="908318" y="529188"/>
                      <a:pt x="928854" y="603427"/>
                    </a:cubicBezTo>
                    <a:cubicBezTo>
                      <a:pt x="949390" y="677666"/>
                      <a:pt x="886203" y="818246"/>
                      <a:pt x="890942" y="897223"/>
                    </a:cubicBezTo>
                    <a:cubicBezTo>
                      <a:pt x="895681" y="976200"/>
                      <a:pt x="913058" y="1023587"/>
                      <a:pt x="957289" y="1077291"/>
                    </a:cubicBezTo>
                    <a:cubicBezTo>
                      <a:pt x="1001520" y="1130995"/>
                      <a:pt x="1089982" y="1198916"/>
                      <a:pt x="1156329" y="1219450"/>
                    </a:cubicBezTo>
                    <a:cubicBezTo>
                      <a:pt x="1222676" y="1239984"/>
                      <a:pt x="1300080" y="1232087"/>
                      <a:pt x="1355369" y="1200496"/>
                    </a:cubicBezTo>
                    <a:cubicBezTo>
                      <a:pt x="1410658" y="1168905"/>
                      <a:pt x="1475425" y="1105723"/>
                      <a:pt x="1488062" y="1029905"/>
                    </a:cubicBezTo>
                    <a:cubicBezTo>
                      <a:pt x="1500699" y="954087"/>
                      <a:pt x="1484903" y="821404"/>
                      <a:pt x="1431194" y="745586"/>
                    </a:cubicBezTo>
                    <a:cubicBezTo>
                      <a:pt x="1377485" y="669768"/>
                      <a:pt x="1228994" y="625541"/>
                      <a:pt x="1165807" y="574995"/>
                    </a:cubicBezTo>
                    <a:cubicBezTo>
                      <a:pt x="1102620" y="524449"/>
                      <a:pt x="1077345" y="492858"/>
                      <a:pt x="1052070" y="442313"/>
                    </a:cubicBezTo>
                    <a:cubicBezTo>
                      <a:pt x="1026795" y="391768"/>
                      <a:pt x="1014157" y="327006"/>
                      <a:pt x="1014157" y="271722"/>
                    </a:cubicBezTo>
                    <a:cubicBezTo>
                      <a:pt x="1014157" y="216438"/>
                      <a:pt x="1017317" y="154835"/>
                      <a:pt x="1052070" y="110608"/>
                    </a:cubicBezTo>
                    <a:cubicBezTo>
                      <a:pt x="1086823" y="66381"/>
                      <a:pt x="1161067" y="20574"/>
                      <a:pt x="1222675" y="6358"/>
                    </a:cubicBezTo>
                    <a:cubicBezTo>
                      <a:pt x="1284283" y="-7858"/>
                      <a:pt x="1364847" y="3199"/>
                      <a:pt x="1421716" y="25313"/>
                    </a:cubicBezTo>
                    <a:cubicBezTo>
                      <a:pt x="1478585" y="47427"/>
                      <a:pt x="1533873" y="96392"/>
                      <a:pt x="1563887" y="139040"/>
                    </a:cubicBezTo>
                    <a:cubicBezTo>
                      <a:pt x="1593901" y="181688"/>
                      <a:pt x="1593902" y="203801"/>
                      <a:pt x="1601800" y="281199"/>
                    </a:cubicBezTo>
                    <a:cubicBezTo>
                      <a:pt x="1609698" y="358597"/>
                      <a:pt x="1598641" y="519711"/>
                      <a:pt x="1611278" y="603427"/>
                    </a:cubicBezTo>
                    <a:cubicBezTo>
                      <a:pt x="1623915" y="687143"/>
                      <a:pt x="1631813" y="728211"/>
                      <a:pt x="1677624" y="783495"/>
                    </a:cubicBezTo>
                    <a:cubicBezTo>
                      <a:pt x="1723435" y="838779"/>
                      <a:pt x="1815057" y="914598"/>
                      <a:pt x="1886143" y="935132"/>
                    </a:cubicBezTo>
                    <a:cubicBezTo>
                      <a:pt x="1957229" y="955666"/>
                      <a:pt x="2033053" y="897223"/>
                      <a:pt x="2104139" y="906700"/>
                    </a:cubicBezTo>
                    <a:cubicBezTo>
                      <a:pt x="2175225" y="916177"/>
                      <a:pt x="2258948" y="966723"/>
                      <a:pt x="2312657" y="991996"/>
                    </a:cubicBezTo>
                    <a:cubicBezTo>
                      <a:pt x="2366366" y="1017269"/>
                      <a:pt x="2426395" y="1058337"/>
                      <a:pt x="2426395" y="1058337"/>
                    </a:cubicBezTo>
                    <a:lnTo>
                      <a:pt x="2426395" y="1058337"/>
                    </a:lnTo>
                    <a:lnTo>
                      <a:pt x="2426395" y="1058337"/>
                    </a:lnTo>
                  </a:path>
                </a:pathLst>
              </a:custGeom>
              <a:noFill/>
              <a:ln w="12700" cap="flat" cmpd="sng">
                <a:solidFill>
                  <a:srgbClr val="00124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>
                <a:off x="5563647" y="3933482"/>
                <a:ext cx="3298379" cy="1976642"/>
              </a:xfrm>
              <a:prstGeom prst="rect">
                <a:avLst/>
              </a:prstGeom>
              <a:noFill/>
              <a:ln w="952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" name="Google Shape;132;p4"/>
            <p:cNvGrpSpPr/>
            <p:nvPr/>
          </p:nvGrpSpPr>
          <p:grpSpPr>
            <a:xfrm>
              <a:off x="6635048" y="4241848"/>
              <a:ext cx="297485" cy="253383"/>
              <a:chOff x="6634674" y="4857217"/>
              <a:chExt cx="297485" cy="253383"/>
            </a:xfrm>
          </p:grpSpPr>
          <p:cxnSp>
            <p:nvCxnSpPr>
              <p:cNvPr id="133" name="Google Shape;133;p4"/>
              <p:cNvCxnSpPr/>
              <p:nvPr/>
            </p:nvCxnSpPr>
            <p:spPr>
              <a:xfrm rot="10800000" flipH="1">
                <a:off x="6721346" y="4928369"/>
                <a:ext cx="135283" cy="108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34" name="Google Shape;134;p4"/>
              <p:cNvSpPr/>
              <p:nvPr/>
            </p:nvSpPr>
            <p:spPr>
              <a:xfrm>
                <a:off x="6634674" y="5002600"/>
                <a:ext cx="108009" cy="108000"/>
              </a:xfrm>
              <a:prstGeom prst="ellipse">
                <a:avLst/>
              </a:prstGeom>
              <a:solidFill>
                <a:srgbClr val="0000FF"/>
              </a:solidFill>
              <a:ln w="1905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6824150" y="4857217"/>
                <a:ext cx="108009" cy="108000"/>
              </a:xfrm>
              <a:prstGeom prst="ellipse">
                <a:avLst/>
              </a:prstGeom>
              <a:solidFill>
                <a:srgbClr val="0000FF"/>
              </a:solidFill>
              <a:ln w="1905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" name="Google Shape;136;p4"/>
            <p:cNvGrpSpPr/>
            <p:nvPr/>
          </p:nvGrpSpPr>
          <p:grpSpPr>
            <a:xfrm>
              <a:off x="7116490" y="4003064"/>
              <a:ext cx="335483" cy="216000"/>
              <a:chOff x="7327326" y="5231756"/>
              <a:chExt cx="335483" cy="216000"/>
            </a:xfrm>
          </p:grpSpPr>
          <p:cxnSp>
            <p:nvCxnSpPr>
              <p:cNvPr id="137" name="Google Shape;137;p4"/>
              <p:cNvCxnSpPr/>
              <p:nvPr/>
            </p:nvCxnSpPr>
            <p:spPr>
              <a:xfrm rot="10800000" flipH="1">
                <a:off x="7432702" y="5303332"/>
                <a:ext cx="135283" cy="698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38" name="Google Shape;138;p4"/>
              <p:cNvSpPr/>
              <p:nvPr/>
            </p:nvSpPr>
            <p:spPr>
              <a:xfrm>
                <a:off x="7327326" y="5339756"/>
                <a:ext cx="108009" cy="108000"/>
              </a:xfrm>
              <a:prstGeom prst="ellipse">
                <a:avLst/>
              </a:prstGeom>
              <a:solidFill>
                <a:srgbClr val="FF0000"/>
              </a:solidFill>
              <a:ln w="1905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7554800" y="5231756"/>
                <a:ext cx="108009" cy="108000"/>
              </a:xfrm>
              <a:prstGeom prst="ellipse">
                <a:avLst/>
              </a:prstGeom>
              <a:solidFill>
                <a:srgbClr val="FF0000"/>
              </a:solidFill>
              <a:ln w="1905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0" name="Google Shape;140;p4"/>
          <p:cNvSpPr txBox="1"/>
          <p:nvPr/>
        </p:nvSpPr>
        <p:spPr>
          <a:xfrm>
            <a:off x="1676515" y="1380151"/>
            <a:ext cx="3493520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Multiple Sequence Alignment</a:t>
            </a:r>
            <a:endParaRPr/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of homologous sequences</a:t>
            </a:r>
            <a:endParaRPr/>
          </a:p>
        </p:txBody>
      </p:sp>
      <p:sp>
        <p:nvSpPr>
          <p:cNvPr id="113" name="Google Shape;113;p4"/>
          <p:cNvSpPr txBox="1"/>
          <p:nvPr/>
        </p:nvSpPr>
        <p:spPr>
          <a:xfrm>
            <a:off x="7284931" y="751613"/>
            <a:ext cx="25655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Applications…</a:t>
            </a:r>
            <a:endParaRPr/>
          </a:p>
        </p:txBody>
      </p:sp>
      <p:grpSp>
        <p:nvGrpSpPr>
          <p:cNvPr id="141" name="Google Shape;141;p4"/>
          <p:cNvGrpSpPr/>
          <p:nvPr/>
        </p:nvGrpSpPr>
        <p:grpSpPr>
          <a:xfrm>
            <a:off x="7597711" y="5042577"/>
            <a:ext cx="1942866" cy="1241704"/>
            <a:chOff x="7201134" y="4979829"/>
            <a:chExt cx="1942866" cy="1241704"/>
          </a:xfrm>
        </p:grpSpPr>
        <p:sp>
          <p:nvSpPr>
            <p:cNvPr id="142" name="Google Shape;142;p4"/>
            <p:cNvSpPr/>
            <p:nvPr/>
          </p:nvSpPr>
          <p:spPr>
            <a:xfrm>
              <a:off x="7201134" y="4979829"/>
              <a:ext cx="1942866" cy="1241704"/>
            </a:xfrm>
            <a:prstGeom prst="rect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3" name="Google Shape;143;p4"/>
            <p:cNvCxnSpPr/>
            <p:nvPr/>
          </p:nvCxnSpPr>
          <p:spPr>
            <a:xfrm>
              <a:off x="8034678" y="5375544"/>
              <a:ext cx="122801" cy="140367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144" name="Google Shape;144;p4"/>
            <p:cNvSpPr/>
            <p:nvPr/>
          </p:nvSpPr>
          <p:spPr>
            <a:xfrm>
              <a:off x="7974294" y="5321544"/>
              <a:ext cx="108009" cy="108000"/>
            </a:xfrm>
            <a:prstGeom prst="ellipse">
              <a:avLst/>
            </a:prstGeom>
            <a:solidFill>
              <a:srgbClr val="0000F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097095" y="5461911"/>
              <a:ext cx="108009" cy="108000"/>
            </a:xfrm>
            <a:prstGeom prst="ellipse">
              <a:avLst/>
            </a:prstGeom>
            <a:solidFill>
              <a:srgbClr val="0000FF"/>
            </a:solidFill>
            <a:ln w="1905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" name="Google Shape;146;p4"/>
            <p:cNvGrpSpPr/>
            <p:nvPr/>
          </p:nvGrpSpPr>
          <p:grpSpPr>
            <a:xfrm>
              <a:off x="7609262" y="5789909"/>
              <a:ext cx="335483" cy="216000"/>
              <a:chOff x="7327326" y="5231756"/>
              <a:chExt cx="335483" cy="216000"/>
            </a:xfrm>
          </p:grpSpPr>
          <p:cxnSp>
            <p:nvCxnSpPr>
              <p:cNvPr id="147" name="Google Shape;147;p4"/>
              <p:cNvCxnSpPr/>
              <p:nvPr/>
            </p:nvCxnSpPr>
            <p:spPr>
              <a:xfrm rot="10800000" flipH="1">
                <a:off x="7432702" y="5303332"/>
                <a:ext cx="135283" cy="698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7F7F7F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48" name="Google Shape;148;p4"/>
              <p:cNvSpPr/>
              <p:nvPr/>
            </p:nvSpPr>
            <p:spPr>
              <a:xfrm>
                <a:off x="7327326" y="5339756"/>
                <a:ext cx="108009" cy="108000"/>
              </a:xfrm>
              <a:prstGeom prst="ellipse">
                <a:avLst/>
              </a:prstGeom>
              <a:solidFill>
                <a:srgbClr val="FF0000"/>
              </a:solidFill>
              <a:ln w="1905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>
                <a:off x="7554800" y="5231756"/>
                <a:ext cx="108009" cy="108000"/>
              </a:xfrm>
              <a:prstGeom prst="ellipse">
                <a:avLst/>
              </a:prstGeom>
              <a:solidFill>
                <a:srgbClr val="FF0000"/>
              </a:solidFill>
              <a:ln w="19050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0" name="Google Shape;150;p4"/>
            <p:cNvSpPr/>
            <p:nvPr/>
          </p:nvSpPr>
          <p:spPr>
            <a:xfrm>
              <a:off x="7420683" y="5123297"/>
              <a:ext cx="627797" cy="1009934"/>
            </a:xfrm>
            <a:custGeom>
              <a:avLst/>
              <a:gdLst/>
              <a:ahLst/>
              <a:cxnLst/>
              <a:rect l="l" t="t" r="r" b="b"/>
              <a:pathLst>
                <a:path w="627797" h="1009934" extrusionOk="0">
                  <a:moveTo>
                    <a:pt x="0" y="0"/>
                  </a:moveTo>
                  <a:cubicBezTo>
                    <a:pt x="288877" y="47767"/>
                    <a:pt x="577754" y="95534"/>
                    <a:pt x="586853" y="218364"/>
                  </a:cubicBezTo>
                  <a:cubicBezTo>
                    <a:pt x="595952" y="341194"/>
                    <a:pt x="47767" y="616424"/>
                    <a:pt x="54591" y="736979"/>
                  </a:cubicBezTo>
                  <a:cubicBezTo>
                    <a:pt x="61415" y="857534"/>
                    <a:pt x="627797" y="896204"/>
                    <a:pt x="627797" y="941696"/>
                  </a:cubicBezTo>
                  <a:cubicBezTo>
                    <a:pt x="627797" y="987188"/>
                    <a:pt x="341194" y="998561"/>
                    <a:pt x="54591" y="100993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871010" y="5175353"/>
              <a:ext cx="1238927" cy="930583"/>
            </a:xfrm>
            <a:custGeom>
              <a:avLst/>
              <a:gdLst/>
              <a:ahLst/>
              <a:cxnLst/>
              <a:rect l="l" t="t" r="r" b="b"/>
              <a:pathLst>
                <a:path w="1238927" h="930583" extrusionOk="0">
                  <a:moveTo>
                    <a:pt x="1105518" y="248195"/>
                  </a:moveTo>
                  <a:cubicBezTo>
                    <a:pt x="878055" y="113992"/>
                    <a:pt x="650592" y="-20211"/>
                    <a:pt x="505016" y="2535"/>
                  </a:cubicBezTo>
                  <a:cubicBezTo>
                    <a:pt x="359440" y="25281"/>
                    <a:pt x="313947" y="266391"/>
                    <a:pt x="232061" y="384672"/>
                  </a:cubicBezTo>
                  <a:cubicBezTo>
                    <a:pt x="150175" y="502953"/>
                    <a:pt x="-54542" y="634882"/>
                    <a:pt x="13697" y="712219"/>
                  </a:cubicBezTo>
                  <a:cubicBezTo>
                    <a:pt x="81936" y="789556"/>
                    <a:pt x="441327" y="857794"/>
                    <a:pt x="641494" y="848696"/>
                  </a:cubicBezTo>
                  <a:cubicBezTo>
                    <a:pt x="841661" y="839598"/>
                    <a:pt x="1141912" y="643980"/>
                    <a:pt x="1214700" y="657628"/>
                  </a:cubicBezTo>
                  <a:cubicBezTo>
                    <a:pt x="1287488" y="671276"/>
                    <a:pt x="1182855" y="800929"/>
                    <a:pt x="1078222" y="93058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4"/>
          <p:cNvGrpSpPr/>
          <p:nvPr/>
        </p:nvGrpSpPr>
        <p:grpSpPr>
          <a:xfrm>
            <a:off x="2301983" y="4601429"/>
            <a:ext cx="2106800" cy="2124000"/>
            <a:chOff x="634152" y="3819346"/>
            <a:chExt cx="2106800" cy="2124000"/>
          </a:xfrm>
        </p:grpSpPr>
        <p:sp>
          <p:nvSpPr>
            <p:cNvPr id="153" name="Google Shape;153;p4"/>
            <p:cNvSpPr/>
            <p:nvPr/>
          </p:nvSpPr>
          <p:spPr>
            <a:xfrm>
              <a:off x="634152" y="3819346"/>
              <a:ext cx="2106800" cy="2124000"/>
            </a:xfrm>
            <a:prstGeom prst="rect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4" name="Google Shape;154;p4"/>
            <p:cNvGrpSpPr/>
            <p:nvPr/>
          </p:nvGrpSpPr>
          <p:grpSpPr>
            <a:xfrm>
              <a:off x="708197" y="4025961"/>
              <a:ext cx="2010351" cy="1753638"/>
              <a:chOff x="397106" y="1535067"/>
              <a:chExt cx="2010351" cy="1753638"/>
            </a:xfrm>
          </p:grpSpPr>
          <p:sp>
            <p:nvSpPr>
              <p:cNvPr id="155" name="Google Shape;155;p4"/>
              <p:cNvSpPr/>
              <p:nvPr/>
            </p:nvSpPr>
            <p:spPr>
              <a:xfrm>
                <a:off x="397106" y="1565667"/>
                <a:ext cx="2010351" cy="16642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r>
                  <a:rPr lang="en-GB" sz="1000" dirty="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DNTQSK</a:t>
                </a:r>
                <a:r>
                  <a:rPr lang="en-GB" sz="1000" dirty="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</a:t>
                </a:r>
                <a:r>
                  <a:rPr lang="en-GB" sz="1000" dirty="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V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chemeClr val="lt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NL</a:t>
                </a:r>
                <a:r>
                  <a:rPr lang="en-GB" sz="1000" dirty="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TYGF</a:t>
                </a:r>
                <a:r>
                  <a:rPr lang="en-GB" sz="1000" dirty="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endParaRPr dirty="0"/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r>
                  <a:rPr lang="en-GB" sz="1000" dirty="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DNTQSK</a:t>
                </a:r>
                <a:r>
                  <a:rPr lang="en-GB" sz="1000" dirty="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</a:t>
                </a:r>
                <a:r>
                  <a:rPr lang="en-GB" sz="1000" dirty="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V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chemeClr val="lt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NL</a:t>
                </a:r>
                <a:r>
                  <a:rPr lang="en-GB" sz="1000" dirty="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TYGF</a:t>
                </a:r>
                <a:r>
                  <a:rPr lang="en-GB" sz="1000" dirty="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endParaRPr dirty="0"/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r>
                  <a:rPr lang="en-GB" sz="1000" dirty="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NDANIA</a:t>
                </a:r>
                <a:r>
                  <a:rPr lang="en-GB" sz="1000" dirty="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</a:t>
                </a:r>
                <a:r>
                  <a:rPr lang="en-GB" sz="1000" dirty="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</a:t>
                </a:r>
                <a:r>
                  <a:rPr lang="en-GB" sz="1000" dirty="0">
                    <a:solidFill>
                      <a:schemeClr val="lt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FK</a:t>
                </a:r>
                <a:r>
                  <a:rPr lang="en-GB" sz="1000" dirty="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DLDT</a:t>
                </a:r>
                <a:r>
                  <a:rPr lang="en-GB" sz="1000" dirty="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Y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endParaRPr dirty="0"/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r>
                  <a:rPr lang="en-GB" sz="1000" dirty="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R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ENTQSK</a:t>
                </a:r>
                <a:r>
                  <a:rPr lang="en-GB" sz="1000" dirty="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N</a:t>
                </a:r>
                <a:r>
                  <a:rPr lang="en-GB" sz="1000" dirty="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V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chemeClr val="lt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LL</a:t>
                </a:r>
                <a:r>
                  <a:rPr lang="en-GB" sz="1000" dirty="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TYGF</a:t>
                </a:r>
                <a:r>
                  <a:rPr lang="en-GB" sz="1000" dirty="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endParaRPr dirty="0"/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r>
                  <a:rPr lang="en-GB" sz="1000" dirty="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NENIVG</a:t>
                </a:r>
                <a:r>
                  <a:rPr lang="en-GB" sz="1000" dirty="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</a:t>
                </a:r>
                <a:r>
                  <a:rPr lang="en-GB" sz="1000" dirty="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</a:t>
                </a:r>
                <a:r>
                  <a:rPr lang="en-GB" sz="1000" dirty="0">
                    <a:solidFill>
                      <a:schemeClr val="lt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I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FK</a:t>
                </a:r>
                <a:r>
                  <a:rPr lang="en-GB" sz="1000" dirty="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DLDT</a:t>
                </a:r>
                <a:r>
                  <a:rPr lang="en-GB" sz="1000" dirty="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Y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endParaRPr dirty="0"/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r>
                  <a:rPr lang="en-GB" sz="1000" dirty="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NESNIA</a:t>
                </a:r>
                <a:r>
                  <a:rPr lang="en-GB" sz="1000" dirty="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</a:t>
                </a:r>
                <a:r>
                  <a:rPr lang="en-GB" sz="1000" dirty="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 FK</a:t>
                </a:r>
                <a:r>
                  <a:rPr lang="en-GB" sz="1000" dirty="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DLDT</a:t>
                </a:r>
                <a:r>
                  <a:rPr lang="en-GB" sz="1000" dirty="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Y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endParaRPr dirty="0"/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r>
                  <a:rPr lang="en-GB" sz="1000" dirty="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HESNIA</a:t>
                </a:r>
                <a:r>
                  <a:rPr lang="en-GB" sz="1000" dirty="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</a:t>
                </a:r>
                <a:r>
                  <a:rPr lang="en-GB" sz="1000" dirty="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 FK</a:t>
                </a:r>
                <a:r>
                  <a:rPr lang="en-GB" sz="1000" dirty="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DLDT</a:t>
                </a:r>
                <a:r>
                  <a:rPr lang="en-GB" sz="1000" dirty="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Y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endParaRPr dirty="0"/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r>
                  <a:rPr lang="en-GB" sz="1000" dirty="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NESGIS</a:t>
                </a:r>
                <a:r>
                  <a:rPr lang="en-GB" sz="1000" dirty="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</a:t>
                </a:r>
                <a:r>
                  <a:rPr lang="en-GB" sz="1000" dirty="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 FK</a:t>
                </a:r>
                <a:r>
                  <a:rPr lang="en-GB" sz="1000" dirty="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DLHT</a:t>
                </a:r>
                <a:r>
                  <a:rPr lang="en-GB" sz="1000" dirty="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Y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endParaRPr dirty="0"/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r>
                  <a:rPr lang="en-GB" sz="1000" dirty="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DNTQSK</a:t>
                </a:r>
                <a:r>
                  <a:rPr lang="en-GB" sz="1000" dirty="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</a:t>
                </a:r>
                <a:r>
                  <a:rPr lang="en-GB" sz="1000" dirty="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V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 LL</a:t>
                </a:r>
                <a:r>
                  <a:rPr lang="en-GB" sz="1000" dirty="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TYGF</a:t>
                </a:r>
                <a:r>
                  <a:rPr lang="en-GB" sz="1000" dirty="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endParaRPr dirty="0"/>
              </a:p>
              <a:p>
                <a:pPr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r>
                  <a:rPr lang="en-GB" sz="1000" dirty="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SESGIA</a:t>
                </a:r>
                <a:r>
                  <a:rPr lang="en-GB" sz="1000" dirty="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</a:t>
                </a:r>
                <a:r>
                  <a:rPr lang="en-GB" sz="1000" dirty="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K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 FK</a:t>
                </a:r>
                <a:r>
                  <a:rPr lang="en-GB" sz="1000" dirty="0">
                    <a:solidFill>
                      <a:srgbClr val="0000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G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DLHT</a:t>
                </a:r>
                <a:r>
                  <a:rPr lang="en-GB" sz="1000" dirty="0">
                    <a:solidFill>
                      <a:srgbClr val="FF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Y</a:t>
                </a:r>
                <a:r>
                  <a:rPr lang="en-GB" sz="1000" dirty="0">
                    <a:solidFill>
                      <a:srgbClr val="00124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  <a:endParaRPr dirty="0"/>
              </a:p>
            </p:txBody>
          </p:sp>
          <p:grpSp>
            <p:nvGrpSpPr>
              <p:cNvPr id="156" name="Google Shape;156;p4"/>
              <p:cNvGrpSpPr/>
              <p:nvPr/>
            </p:nvGrpSpPr>
            <p:grpSpPr>
              <a:xfrm>
                <a:off x="1357505" y="3180705"/>
                <a:ext cx="699781" cy="108000"/>
                <a:chOff x="1357505" y="3180705"/>
                <a:chExt cx="699781" cy="108000"/>
              </a:xfrm>
            </p:grpSpPr>
            <p:cxnSp>
              <p:nvCxnSpPr>
                <p:cNvPr id="157" name="Google Shape;157;p4"/>
                <p:cNvCxnSpPr/>
                <p:nvPr/>
              </p:nvCxnSpPr>
              <p:spPr>
                <a:xfrm>
                  <a:off x="1357505" y="3180705"/>
                  <a:ext cx="0" cy="10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58" name="Google Shape;158;p4"/>
                <p:cNvCxnSpPr/>
                <p:nvPr/>
              </p:nvCxnSpPr>
              <p:spPr>
                <a:xfrm>
                  <a:off x="2057286" y="3180705"/>
                  <a:ext cx="0" cy="10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59" name="Google Shape;159;p4"/>
                <p:cNvCxnSpPr/>
                <p:nvPr/>
              </p:nvCxnSpPr>
              <p:spPr>
                <a:xfrm>
                  <a:off x="1357505" y="3283605"/>
                  <a:ext cx="699781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160" name="Google Shape;160;p4"/>
              <p:cNvGrpSpPr/>
              <p:nvPr/>
            </p:nvGrpSpPr>
            <p:grpSpPr>
              <a:xfrm>
                <a:off x="1211635" y="1535067"/>
                <a:ext cx="495760" cy="108000"/>
                <a:chOff x="1211635" y="1535067"/>
                <a:chExt cx="495760" cy="108000"/>
              </a:xfrm>
            </p:grpSpPr>
            <p:cxnSp>
              <p:nvCxnSpPr>
                <p:cNvPr id="161" name="Google Shape;161;p4"/>
                <p:cNvCxnSpPr/>
                <p:nvPr/>
              </p:nvCxnSpPr>
              <p:spPr>
                <a:xfrm>
                  <a:off x="1211635" y="1535067"/>
                  <a:ext cx="0" cy="10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62" name="Google Shape;162;p4"/>
                <p:cNvCxnSpPr/>
                <p:nvPr/>
              </p:nvCxnSpPr>
              <p:spPr>
                <a:xfrm>
                  <a:off x="1702294" y="1535067"/>
                  <a:ext cx="0" cy="108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63" name="Google Shape;163;p4"/>
                <p:cNvCxnSpPr/>
                <p:nvPr/>
              </p:nvCxnSpPr>
              <p:spPr>
                <a:xfrm>
                  <a:off x="1211635" y="1535068"/>
                  <a:ext cx="49576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164" name="Google Shape;164;p4"/>
              <p:cNvSpPr/>
              <p:nvPr/>
            </p:nvSpPr>
            <p:spPr>
              <a:xfrm>
                <a:off x="453948" y="2400135"/>
                <a:ext cx="1953509" cy="780570"/>
              </a:xfrm>
              <a:prstGeom prst="rect">
                <a:avLst/>
              </a:prstGeom>
              <a:gradFill>
                <a:gsLst>
                  <a:gs pos="0">
                    <a:schemeClr val="lt1"/>
                  </a:gs>
                  <a:gs pos="18000">
                    <a:srgbClr val="FFFF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65" name="Google Shape;165;p4"/>
          <p:cNvCxnSpPr>
            <a:stCxn id="142" idx="0"/>
            <a:endCxn id="112" idx="2"/>
          </p:cNvCxnSpPr>
          <p:nvPr/>
        </p:nvCxnSpPr>
        <p:spPr>
          <a:xfrm rot="10800000" flipH="1">
            <a:off x="8569144" y="3969477"/>
            <a:ext cx="1200" cy="1073100"/>
          </a:xfrm>
          <a:prstGeom prst="straightConnector1">
            <a:avLst/>
          </a:prstGeom>
          <a:noFill/>
          <a:ln w="12700" cap="flat" cmpd="sng">
            <a:solidFill>
              <a:srgbClr val="00124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6" name="Google Shape;166;p4"/>
          <p:cNvSpPr/>
          <p:nvPr/>
        </p:nvSpPr>
        <p:spPr>
          <a:xfrm>
            <a:off x="4403678" y="3302759"/>
            <a:ext cx="3193576" cy="496416"/>
          </a:xfrm>
          <a:custGeom>
            <a:avLst/>
            <a:gdLst/>
            <a:ahLst/>
            <a:cxnLst/>
            <a:rect l="l" t="t" r="r" b="b"/>
            <a:pathLst>
              <a:path w="3193576" h="1091937" extrusionOk="0">
                <a:moveTo>
                  <a:pt x="0" y="0"/>
                </a:moveTo>
                <a:cubicBezTo>
                  <a:pt x="511790" y="541361"/>
                  <a:pt x="1023581" y="1082723"/>
                  <a:pt x="1555844" y="1091821"/>
                </a:cubicBezTo>
                <a:cubicBezTo>
                  <a:pt x="2088107" y="1100920"/>
                  <a:pt x="2640841" y="577755"/>
                  <a:pt x="3193576" y="54591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4403678" y="5058577"/>
            <a:ext cx="3193576" cy="618892"/>
          </a:xfrm>
          <a:custGeom>
            <a:avLst/>
            <a:gdLst/>
            <a:ahLst/>
            <a:cxnLst/>
            <a:rect l="l" t="t" r="r" b="b"/>
            <a:pathLst>
              <a:path w="3193576" h="1282896" extrusionOk="0">
                <a:moveTo>
                  <a:pt x="0" y="1282896"/>
                </a:moveTo>
                <a:cubicBezTo>
                  <a:pt x="539086" y="642588"/>
                  <a:pt x="1078172" y="2281"/>
                  <a:pt x="1610435" y="6"/>
                </a:cubicBezTo>
                <a:cubicBezTo>
                  <a:pt x="2142698" y="-2269"/>
                  <a:pt x="2668137" y="633489"/>
                  <a:pt x="3193576" y="1269248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"/>
          <p:cNvSpPr txBox="1"/>
          <p:nvPr/>
        </p:nvSpPr>
        <p:spPr>
          <a:xfrm>
            <a:off x="4426082" y="3816311"/>
            <a:ext cx="323247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Direct Coupling Analysis of </a:t>
            </a:r>
            <a:endParaRPr/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2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large MSAs plus Deep Learning predicts contacts or distances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7A2EB1-6A23-8B06-88B9-29F5457DB38D}"/>
              </a:ext>
            </a:extLst>
          </p:cNvPr>
          <p:cNvSpPr txBox="1"/>
          <p:nvPr/>
        </p:nvSpPr>
        <p:spPr>
          <a:xfrm rot="16200000">
            <a:off x="-1660030" y="3002032"/>
            <a:ext cx="5013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B050"/>
                </a:solidFill>
              </a:rPr>
              <a:t>Evolutionary covariance</a:t>
            </a:r>
          </a:p>
        </p:txBody>
      </p:sp>
    </p:spTree>
    <p:extLst>
      <p:ext uri="{BB962C8B-B14F-4D97-AF65-F5344CB8AC3E}">
        <p14:creationId xmlns:p14="http://schemas.microsoft.com/office/powerpoint/2010/main" val="580003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3EE8B-2B29-7DE0-A5BA-FF67B3B38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04664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pLDDT</a:t>
            </a:r>
            <a:r>
              <a:rPr lang="en-GB" dirty="0"/>
              <a:t> is a measure of predicted local quality</a:t>
            </a:r>
          </a:p>
        </p:txBody>
      </p:sp>
      <p:pic>
        <p:nvPicPr>
          <p:cNvPr id="4" name="Google Shape;263;p13">
            <a:extLst>
              <a:ext uri="{FF2B5EF4-FFF2-40B4-BE49-F238E27FC236}">
                <a16:creationId xmlns:a16="http://schemas.microsoft.com/office/drawing/2014/main" id="{946D459D-ED09-80EF-47FD-9D2DC47FA71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27778" t="12284" r="27641" b="24299"/>
          <a:stretch/>
        </p:blipFill>
        <p:spPr>
          <a:xfrm rot="10800000">
            <a:off x="3711856" y="2237766"/>
            <a:ext cx="3702663" cy="331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48;p31">
            <a:extLst>
              <a:ext uri="{FF2B5EF4-FFF2-40B4-BE49-F238E27FC236}">
                <a16:creationId xmlns:a16="http://schemas.microsoft.com/office/drawing/2014/main" id="{5B2F60F7-4898-C9BA-206B-7778F0F0508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6152" y="1916832"/>
            <a:ext cx="5480488" cy="3971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A03F9C-6F28-BAAE-22ED-C936722D2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8" y="2420888"/>
            <a:ext cx="3406583" cy="253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9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0F23F-3FCD-4E21-A942-5981A1E39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01" y="1052736"/>
            <a:ext cx="4896544" cy="3427896"/>
          </a:xfrm>
        </p:spPr>
        <p:txBody>
          <a:bodyPr>
            <a:normAutofit fontScale="90000"/>
          </a:bodyPr>
          <a:lstStyle/>
          <a:p>
            <a:r>
              <a:rPr lang="en-GB" dirty="0"/>
              <a:t>Many low confidence (low-</a:t>
            </a:r>
            <a:r>
              <a:rPr lang="en-GB" dirty="0" err="1"/>
              <a:t>pLDDT</a:t>
            </a:r>
            <a:r>
              <a:rPr lang="en-GB" dirty="0"/>
              <a:t>) regions are intrinsically disordered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86331-A48B-42BB-830E-48EA606C7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558" y="4273558"/>
            <a:ext cx="4641999" cy="1944216"/>
          </a:xfrm>
        </p:spPr>
        <p:txBody>
          <a:bodyPr>
            <a:normAutofit fontScale="92500"/>
          </a:bodyPr>
          <a:lstStyle/>
          <a:p>
            <a:pPr marL="152396" indent="0">
              <a:buNone/>
            </a:pPr>
            <a:r>
              <a:rPr lang="en-GB" sz="2800" dirty="0"/>
              <a:t>Predicting intrinsic disorder from low </a:t>
            </a:r>
            <a:r>
              <a:rPr lang="en-GB" sz="2800" dirty="0" err="1"/>
              <a:t>pLDDT</a:t>
            </a:r>
            <a:r>
              <a:rPr lang="en-GB" sz="2800" dirty="0"/>
              <a:t> regions in AF2 models is competitive with the best sequence-based predictors</a:t>
            </a:r>
          </a:p>
        </p:txBody>
      </p:sp>
      <p:pic>
        <p:nvPicPr>
          <p:cNvPr id="4" name="Google Shape;259;p13">
            <a:extLst>
              <a:ext uri="{FF2B5EF4-FFF2-40B4-BE49-F238E27FC236}">
                <a16:creationId xmlns:a16="http://schemas.microsoft.com/office/drawing/2014/main" id="{8F246307-6A72-406E-A06E-4AEC8176E0B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25906" t="30972" r="9920" b="36944"/>
          <a:stretch/>
        </p:blipFill>
        <p:spPr>
          <a:xfrm>
            <a:off x="5015880" y="5034252"/>
            <a:ext cx="4365599" cy="16918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2;p13">
            <a:extLst>
              <a:ext uri="{FF2B5EF4-FFF2-40B4-BE49-F238E27FC236}">
                <a16:creationId xmlns:a16="http://schemas.microsoft.com/office/drawing/2014/main" id="{D80BE480-DA5A-40B3-AA33-544866B3937C}"/>
              </a:ext>
            </a:extLst>
          </p:cNvPr>
          <p:cNvSpPr txBox="1"/>
          <p:nvPr/>
        </p:nvSpPr>
        <p:spPr>
          <a:xfrm>
            <a:off x="9793034" y="5589240"/>
            <a:ext cx="2317303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Wilson </a:t>
            </a:r>
            <a:r>
              <a:rPr lang="en-GB" sz="11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al.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(2021) IJMS 23, 4591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263;p13">
            <a:extLst>
              <a:ext uri="{FF2B5EF4-FFF2-40B4-BE49-F238E27FC236}">
                <a16:creationId xmlns:a16="http://schemas.microsoft.com/office/drawing/2014/main" id="{2CAEC49D-B558-448B-A13A-6D607188129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27778" t="12284" r="27641" b="24299"/>
          <a:stretch/>
        </p:blipFill>
        <p:spPr>
          <a:xfrm rot="10800000">
            <a:off x="5279652" y="44624"/>
            <a:ext cx="2631830" cy="235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64;p13">
            <a:extLst>
              <a:ext uri="{FF2B5EF4-FFF2-40B4-BE49-F238E27FC236}">
                <a16:creationId xmlns:a16="http://schemas.microsoft.com/office/drawing/2014/main" id="{2239904B-E2BF-4A19-99BD-43456143B25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10783" t="17361" r="28508" b="18489"/>
          <a:stretch/>
        </p:blipFill>
        <p:spPr>
          <a:xfrm>
            <a:off x="5231904" y="2495250"/>
            <a:ext cx="2631831" cy="215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5;p13">
            <a:extLst>
              <a:ext uri="{FF2B5EF4-FFF2-40B4-BE49-F238E27FC236}">
                <a16:creationId xmlns:a16="http://schemas.microsoft.com/office/drawing/2014/main" id="{D677F8D3-A145-4EC7-A4EF-A85B47B3AE0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32900" t="20523" r="38626" b="39808"/>
          <a:stretch/>
        </p:blipFill>
        <p:spPr>
          <a:xfrm>
            <a:off x="8559715" y="848519"/>
            <a:ext cx="3456384" cy="295232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66;p13">
            <a:extLst>
              <a:ext uri="{FF2B5EF4-FFF2-40B4-BE49-F238E27FC236}">
                <a16:creationId xmlns:a16="http://schemas.microsoft.com/office/drawing/2014/main" id="{909A395D-E9F4-4E3C-BE23-DD989E98A604}"/>
              </a:ext>
            </a:extLst>
          </p:cNvPr>
          <p:cNvSpPr txBox="1"/>
          <p:nvPr/>
        </p:nvSpPr>
        <p:spPr>
          <a:xfrm>
            <a:off x="9336360" y="4077072"/>
            <a:ext cx="2502118" cy="26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Binder et al. (2022) COSB 74, 102372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806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1F5561-7E12-5EA2-0F65-712FF4DD0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864033"/>
            <a:ext cx="8136904" cy="55189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F3553-4489-71E1-E2C4-5D3F27810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0648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GB" dirty="0"/>
              <a:t>The Predicted Aligned Error (PAE)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E09C2-0117-6230-3FB8-AAFE2F5AEBCB}"/>
              </a:ext>
            </a:extLst>
          </p:cNvPr>
          <p:cNvSpPr txBox="1"/>
          <p:nvPr/>
        </p:nvSpPr>
        <p:spPr>
          <a:xfrm>
            <a:off x="2567608" y="6460287"/>
            <a:ext cx="72645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https://www.deepmind.com/publications/enabling-high-accuracy-protein-structure-prediction-at-the-proteome-scale</a:t>
            </a:r>
          </a:p>
        </p:txBody>
      </p:sp>
    </p:spTree>
    <p:extLst>
      <p:ext uri="{BB962C8B-B14F-4D97-AF65-F5344CB8AC3E}">
        <p14:creationId xmlns:p14="http://schemas.microsoft.com/office/powerpoint/2010/main" val="1564863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48511</TotalTime>
  <Words>2144</Words>
  <Application>Microsoft Office PowerPoint</Application>
  <PresentationFormat>Widescreen</PresentationFormat>
  <Paragraphs>303</Paragraphs>
  <Slides>44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Consolas</vt:lpstr>
      <vt:lpstr>Roboto</vt:lpstr>
      <vt:lpstr>StarBats</vt:lpstr>
      <vt:lpstr>Times New Roman</vt:lpstr>
      <vt:lpstr>Office Theme</vt:lpstr>
      <vt:lpstr>LIFE748 – Practical bioinformatics  Low-throughput protein annotation with structural bioinformatics</vt:lpstr>
      <vt:lpstr>Overall Plan</vt:lpstr>
      <vt:lpstr>Why model proteins?</vt:lpstr>
      <vt:lpstr>Quick reminder on AlphaFold 2 and interpreting its models</vt:lpstr>
      <vt:lpstr>AF2 methodology</vt:lpstr>
      <vt:lpstr>PowerPoint Presentation</vt:lpstr>
      <vt:lpstr>pLDDT is a measure of predicted local quality</vt:lpstr>
      <vt:lpstr>Many low confidence (low-pLDDT) regions are intrinsically disordered</vt:lpstr>
      <vt:lpstr>The Predicted Aligned Error (PAE)</vt:lpstr>
      <vt:lpstr>AF2 is still dependent on evolutionary covariance for natural proteins</vt:lpstr>
      <vt:lpstr>Databases and searching them</vt:lpstr>
      <vt:lpstr>EMBL-EBI AlphaFold Protein Structure Database</vt:lpstr>
      <vt:lpstr>AFDB</vt:lpstr>
      <vt:lpstr>FoldSeek to search AFDB etc</vt:lpstr>
      <vt:lpstr>FoldSeek to search AFDB</vt:lpstr>
      <vt:lpstr>Why generate your own models</vt:lpstr>
      <vt:lpstr>Structure databases inform on protein function</vt:lpstr>
      <vt:lpstr>Structure databases inform on protein function</vt:lpstr>
      <vt:lpstr>Multiple methods in bioinformatics: Structure comparisons of Evf</vt:lpstr>
      <vt:lpstr>AlphaFill AF2 and ligands</vt:lpstr>
      <vt:lpstr>What does my microbial globin bind?</vt:lpstr>
      <vt:lpstr>Structure → Function methods</vt:lpstr>
      <vt:lpstr>Functional sites from structure</vt:lpstr>
      <vt:lpstr>Functional sites are better conserved than the rest of the protein</vt:lpstr>
      <vt:lpstr>But think about the question you are trying to answer</vt:lpstr>
      <vt:lpstr>PowerPoint Presentation</vt:lpstr>
      <vt:lpstr>But take care with AF2 models</vt:lpstr>
      <vt:lpstr>But take care with AF2 models</vt:lpstr>
      <vt:lpstr>PowerPoint Presentation</vt:lpstr>
      <vt:lpstr>Carbohydrate-binding sites</vt:lpstr>
      <vt:lpstr>Binding sites from statistics</vt:lpstr>
      <vt:lpstr>Different probes for different binding sites</vt:lpstr>
      <vt:lpstr>Theoretical microscopic titration</vt:lpstr>
      <vt:lpstr>Case study from Structural Genomics</vt:lpstr>
      <vt:lpstr>GxGYxYP proteins</vt:lpstr>
      <vt:lpstr>String.org database</vt:lpstr>
      <vt:lpstr>GxGYxYP proteins</vt:lpstr>
      <vt:lpstr>GxGYxYP proteins</vt:lpstr>
      <vt:lpstr>GxGYxYP proteins</vt:lpstr>
      <vt:lpstr>GxGYxYP proteins</vt:lpstr>
      <vt:lpstr>GxGYxYP proteins</vt:lpstr>
      <vt:lpstr>GxGYxYP proteins</vt:lpstr>
      <vt:lpstr>Multiple methods in bioinformatics GxGYxYP conclusion</vt:lpstr>
      <vt:lpstr>Conclusions</vt:lpstr>
    </vt:vector>
  </TitlesOfParts>
  <Company>The University of Liverpool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BIOL729 – Proteome bioinformatics  Ab initio modeling</dc:title>
  <dc:creator>drigden</dc:creator>
  <cp:lastModifiedBy>Treharne, Robert</cp:lastModifiedBy>
  <cp:revision>170</cp:revision>
  <dcterms:created xsi:type="dcterms:W3CDTF">2008-02-05T14:28:06Z</dcterms:created>
  <dcterms:modified xsi:type="dcterms:W3CDTF">2024-03-06T07:23:44Z</dcterms:modified>
</cp:coreProperties>
</file>